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  <p:sldMasterId id="2147483718" r:id="rId4"/>
    <p:sldMasterId id="2147483970" r:id="rId5"/>
  </p:sldMasterIdLst>
  <p:notesMasterIdLst>
    <p:notesMasterId r:id="rId35"/>
  </p:notesMasterIdLst>
  <p:sldIdLst>
    <p:sldId id="823" r:id="rId6"/>
    <p:sldId id="296" r:id="rId7"/>
    <p:sldId id="800" r:id="rId8"/>
    <p:sldId id="802" r:id="rId9"/>
    <p:sldId id="803" r:id="rId10"/>
    <p:sldId id="804" r:id="rId11"/>
    <p:sldId id="297" r:id="rId12"/>
    <p:sldId id="805" r:id="rId13"/>
    <p:sldId id="806" r:id="rId14"/>
    <p:sldId id="299" r:id="rId15"/>
    <p:sldId id="298" r:id="rId16"/>
    <p:sldId id="809" r:id="rId17"/>
    <p:sldId id="300" r:id="rId18"/>
    <p:sldId id="825" r:id="rId19"/>
    <p:sldId id="301" r:id="rId20"/>
    <p:sldId id="302" r:id="rId21"/>
    <p:sldId id="303" r:id="rId22"/>
    <p:sldId id="810" r:id="rId23"/>
    <p:sldId id="277" r:id="rId24"/>
    <p:sldId id="811" r:id="rId25"/>
    <p:sldId id="306" r:id="rId26"/>
    <p:sldId id="813" r:id="rId27"/>
    <p:sldId id="816" r:id="rId28"/>
    <p:sldId id="308" r:id="rId29"/>
    <p:sldId id="309" r:id="rId30"/>
    <p:sldId id="818" r:id="rId31"/>
    <p:sldId id="819" r:id="rId32"/>
    <p:sldId id="821" r:id="rId33"/>
    <p:sldId id="82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CTUS" initials="CACTUS" lastIdx="45" clrIdx="0">
    <p:extLst>
      <p:ext uri="{19B8F6BF-5375-455C-9EA6-DF929625EA0E}">
        <p15:presenceInfo xmlns:p15="http://schemas.microsoft.com/office/powerpoint/2012/main" userId="CACTUS" providerId="None"/>
      </p:ext>
    </p:extLst>
  </p:cmAuthor>
  <p:cmAuthor id="2" name="Shpetim Karandrea" initials="SK" lastIdx="23" clrIdx="1">
    <p:extLst>
      <p:ext uri="{19B8F6BF-5375-455C-9EA6-DF929625EA0E}">
        <p15:presenceInfo xmlns:p15="http://schemas.microsoft.com/office/powerpoint/2012/main" userId="974ae0348bf790f4" providerId="Windows Live"/>
      </p:ext>
    </p:extLst>
  </p:cmAuthor>
  <p:cmAuthor id="3" name="Neha Agarwal" initials="NA" lastIdx="2" clrIdx="2">
    <p:extLst>
      <p:ext uri="{19B8F6BF-5375-455C-9EA6-DF929625EA0E}">
        <p15:presenceInfo xmlns:p15="http://schemas.microsoft.com/office/powerpoint/2012/main" userId="c16610cc152727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8A5200"/>
    <a:srgbClr val="66FFCC"/>
    <a:srgbClr val="FF9900"/>
    <a:srgbClr val="EBC24F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194693-overview" TargetMode="External"/><Relationship Id="rId2" Type="http://schemas.openxmlformats.org/officeDocument/2006/relationships/hyperlink" Target="http://emedicine.medscape.com/article/135959-overview" TargetMode="External"/><Relationship Id="rId1" Type="http://schemas.openxmlformats.org/officeDocument/2006/relationships/hyperlink" Target="http://emedicine.medscape.com/article/797874-overview" TargetMode="External"/><Relationship Id="rId5" Type="http://schemas.openxmlformats.org/officeDocument/2006/relationships/hyperlink" Target="http://emedicine.medscape.com/article/762656-overview" TargetMode="External"/><Relationship Id="rId4" Type="http://schemas.openxmlformats.org/officeDocument/2006/relationships/hyperlink" Target="http://emedicine.medscape.com/article/1070651-overview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194693-overview" TargetMode="External"/><Relationship Id="rId2" Type="http://schemas.openxmlformats.org/officeDocument/2006/relationships/hyperlink" Target="http://emedicine.medscape.com/article/135959-overview" TargetMode="External"/><Relationship Id="rId1" Type="http://schemas.openxmlformats.org/officeDocument/2006/relationships/hyperlink" Target="http://emedicine.medscape.com/article/797874-overview" TargetMode="External"/><Relationship Id="rId5" Type="http://schemas.openxmlformats.org/officeDocument/2006/relationships/hyperlink" Target="http://emedicine.medscape.com/article/762656-overview" TargetMode="External"/><Relationship Id="rId4" Type="http://schemas.openxmlformats.org/officeDocument/2006/relationships/hyperlink" Target="http://emedicine.medscape.com/article/1070651-overvie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Pruritus</a:t>
          </a: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968129-7765-4ACF-85A8-235557E4376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Typical morphology and distribution</a:t>
          </a: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30F122-0122-4C66-9D41-6A7416FBA25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Flexural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lichenification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in adults</a:t>
          </a:r>
        </a:p>
      </dgm:t>
    </dgm:pt>
    <dgm:pt modelId="{4A26A39C-97A0-439B-AF2A-F62B813D1227}" type="parTrans" cxnId="{5562A7E4-A03D-4A9C-B5CD-A96BB5D1BBE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A8C438-6E29-4150-B6E2-5B558ED0E0EF}" type="sibTrans" cxnId="{5562A7E4-A03D-4A9C-B5CD-A96BB5D1BBE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9BD936-42A2-4E3A-B949-1CE83BEA0B7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Facial and extensor involvement in infants and children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884F40-0768-47F9-8520-28D2A1201543}" type="parTrans" cxnId="{7D441D71-97C0-421F-9290-282F8DB5917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AC5F72-1114-49CD-AD50-D073DF388786}" type="sibTrans" cxnId="{7D441D71-97C0-421F-9290-282F8DB5917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860616-2BF0-475E-B30D-BA9744BBAA8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Dermatitis - Chronically or chronically relapsing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78E596-2BAF-4480-B037-94657654D516}" type="parTrans" cxnId="{33D45F4F-1C5A-4E43-957E-8AFC469E0C0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F14E50-8F31-41AE-9732-C1C9F403B6BD}" type="sibTrans" cxnId="{33D45F4F-1C5A-4E43-957E-8AFC469E0C0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B853DF-1B9A-400F-813B-9353CBA3F32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Personal or family history of atopy (</a:t>
          </a:r>
          <a:r>
            <a:rPr lang="en-US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asthma,  allergic rhinitis,  atopic dermatitis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05C0977D-ECCA-49FE-A902-9910F65DFBB4}" type="parTrans" cxnId="{D5E036B3-B8E7-455E-BF75-111395D099C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AC7EBF-067A-48BA-887B-44AAAB361F11}" type="sibTrans" cxnId="{D5E036B3-B8E7-455E-BF75-111395D099C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9228-CCD0-43E7-A96F-A1EEC29EBD45}" type="pres">
      <dgm:prSet presAssocID="{F21ABD9A-459F-45F3-AF9C-99D595BF237F}" presName="sibTrans" presStyleCnt="0"/>
      <dgm:spPr/>
    </dgm:pt>
    <dgm:pt modelId="{67A93E6C-2714-4B8B-950A-2CE9B305F23C}" type="pres">
      <dgm:prSet presAssocID="{1B30F122-0122-4C66-9D41-6A7416FBA2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51BAE-FBD2-4592-AD4B-12137F4987B3}" type="pres">
      <dgm:prSet presAssocID="{C6A8C438-6E29-4150-B6E2-5B558ED0E0EF}" presName="sibTrans" presStyleCnt="0"/>
      <dgm:spPr/>
    </dgm:pt>
    <dgm:pt modelId="{8864E399-4AB9-487A-8CC3-7406895F96D4}" type="pres">
      <dgm:prSet presAssocID="{DD9BD936-42A2-4E3A-B949-1CE83BEA0B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9A11A-D833-4278-BB46-E74FEE172796}" type="pres">
      <dgm:prSet presAssocID="{1FAC5F72-1114-49CD-AD50-D073DF388786}" presName="sibTrans" presStyleCnt="0"/>
      <dgm:spPr/>
    </dgm:pt>
    <dgm:pt modelId="{FCEFF19C-0B86-4820-B4C0-8CAB485602F9}" type="pres">
      <dgm:prSet presAssocID="{2C860616-2BF0-475E-B30D-BA9744BBAA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FAA46-47F0-4C34-847A-0979A2763919}" type="pres">
      <dgm:prSet presAssocID="{DEF14E50-8F31-41AE-9732-C1C9F403B6BD}" presName="sibTrans" presStyleCnt="0"/>
      <dgm:spPr/>
    </dgm:pt>
    <dgm:pt modelId="{A81C709E-9D31-44CA-9921-A5266B8E078B}" type="pres">
      <dgm:prSet presAssocID="{D2B853DF-1B9A-400F-813B-9353CBA3F3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05BA5-D085-4A83-B1A7-6F4C4A54A257}" type="presOf" srcId="{2C860616-2BF0-475E-B30D-BA9744BBAA82}" destId="{FCEFF19C-0B86-4820-B4C0-8CAB485602F9}" srcOrd="0" destOrd="0" presId="urn:microsoft.com/office/officeart/2005/8/layout/default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7D441D71-97C0-421F-9290-282F8DB59176}" srcId="{FE5F5051-52A4-4ECB-8A68-F42E79ACAC2F}" destId="{DD9BD936-42A2-4E3A-B949-1CE83BEA0B7A}" srcOrd="3" destOrd="0" parTransId="{D5884F40-0768-47F9-8520-28D2A1201543}" sibTransId="{1FAC5F72-1114-49CD-AD50-D073DF388786}"/>
    <dgm:cxn modelId="{5F1B75D5-9628-49AF-BFB4-4CC97CA36826}" type="presOf" srcId="{D2B853DF-1B9A-400F-813B-9353CBA3F32D}" destId="{A81C709E-9D31-44CA-9921-A5266B8E078B}" srcOrd="0" destOrd="0" presId="urn:microsoft.com/office/officeart/2005/8/layout/default"/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33D45F4F-1C5A-4E43-957E-8AFC469E0C07}" srcId="{FE5F5051-52A4-4ECB-8A68-F42E79ACAC2F}" destId="{2C860616-2BF0-475E-B30D-BA9744BBAA82}" srcOrd="4" destOrd="0" parTransId="{8078E596-2BAF-4480-B037-94657654D516}" sibTransId="{DEF14E50-8F31-41AE-9732-C1C9F403B6BD}"/>
    <dgm:cxn modelId="{9BE5D382-0A4E-4452-B4A2-8AABC717A909}" type="presOf" srcId="{DD9BD936-42A2-4E3A-B949-1CE83BEA0B7A}" destId="{8864E399-4AB9-487A-8CC3-7406895F96D4}" srcOrd="0" destOrd="0" presId="urn:microsoft.com/office/officeart/2005/8/layout/default"/>
    <dgm:cxn modelId="{8A2BF3CA-0D57-45A2-8B7A-79672829CAC6}" type="presOf" srcId="{FE5F5051-52A4-4ECB-8A68-F42E79ACAC2F}" destId="{D70FF008-A9C8-41FB-ADB4-708FEA1FD7DC}" srcOrd="0" destOrd="0" presId="urn:microsoft.com/office/officeart/2005/8/layout/default"/>
    <dgm:cxn modelId="{FBDAE82B-D74C-455E-9D01-BB79C1DA5249}" type="presOf" srcId="{8DFB6B43-AA46-40B5-8DE6-49B53FB53254}" destId="{8556D51C-00E8-4D20-BCA8-38655466FBB3}" srcOrd="0" destOrd="0" presId="urn:microsoft.com/office/officeart/2005/8/layout/default"/>
    <dgm:cxn modelId="{5562A7E4-A03D-4A9C-B5CD-A96BB5D1BBEE}" srcId="{FE5F5051-52A4-4ECB-8A68-F42E79ACAC2F}" destId="{1B30F122-0122-4C66-9D41-6A7416FBA257}" srcOrd="2" destOrd="0" parTransId="{4A26A39C-97A0-439B-AF2A-F62B813D1227}" sibTransId="{C6A8C438-6E29-4150-B6E2-5B558ED0E0EF}"/>
    <dgm:cxn modelId="{D5E036B3-B8E7-455E-BF75-111395D099CD}" srcId="{FE5F5051-52A4-4ECB-8A68-F42E79ACAC2F}" destId="{D2B853DF-1B9A-400F-813B-9353CBA3F32D}" srcOrd="5" destOrd="0" parTransId="{05C0977D-ECCA-49FE-A902-9910F65DFBB4}" sibTransId="{52AC7EBF-067A-48BA-887B-44AAAB361F11}"/>
    <dgm:cxn modelId="{67CCD8B2-AA99-4709-BB37-BC36EAC71A57}" type="presOf" srcId="{1B30F122-0122-4C66-9D41-6A7416FBA257}" destId="{67A93E6C-2714-4B8B-950A-2CE9B305F23C}" srcOrd="0" destOrd="0" presId="urn:microsoft.com/office/officeart/2005/8/layout/default"/>
    <dgm:cxn modelId="{E902336B-D3B2-46EF-941E-0DDAE3BCB75F}" type="presOf" srcId="{19968129-7765-4ACF-85A8-235557E43762}" destId="{0A33A0BE-73AD-46AE-AF37-5BF7A8439C41}" srcOrd="0" destOrd="0" presId="urn:microsoft.com/office/officeart/2005/8/layout/default"/>
    <dgm:cxn modelId="{417E4700-04E7-4E4E-9316-A72365A8BD79}" type="presParOf" srcId="{D70FF008-A9C8-41FB-ADB4-708FEA1FD7DC}" destId="{8556D51C-00E8-4D20-BCA8-38655466FBB3}" srcOrd="0" destOrd="0" presId="urn:microsoft.com/office/officeart/2005/8/layout/default"/>
    <dgm:cxn modelId="{2E632EB8-DCCF-42CD-80DE-18C85655AD60}" type="presParOf" srcId="{D70FF008-A9C8-41FB-ADB4-708FEA1FD7DC}" destId="{719A7015-4D0B-4C2A-8F9A-451EAC9F0D16}" srcOrd="1" destOrd="0" presId="urn:microsoft.com/office/officeart/2005/8/layout/default"/>
    <dgm:cxn modelId="{9C194C7A-7478-491F-BE7C-2BB40C890896}" type="presParOf" srcId="{D70FF008-A9C8-41FB-ADB4-708FEA1FD7DC}" destId="{0A33A0BE-73AD-46AE-AF37-5BF7A8439C41}" srcOrd="2" destOrd="0" presId="urn:microsoft.com/office/officeart/2005/8/layout/default"/>
    <dgm:cxn modelId="{81700DBD-4948-436E-815F-2D46C61558EF}" type="presParOf" srcId="{D70FF008-A9C8-41FB-ADB4-708FEA1FD7DC}" destId="{9A4F9228-CCD0-43E7-A96F-A1EEC29EBD45}" srcOrd="3" destOrd="0" presId="urn:microsoft.com/office/officeart/2005/8/layout/default"/>
    <dgm:cxn modelId="{4E990B6D-B206-4248-9C46-3435E1780853}" type="presParOf" srcId="{D70FF008-A9C8-41FB-ADB4-708FEA1FD7DC}" destId="{67A93E6C-2714-4B8B-950A-2CE9B305F23C}" srcOrd="4" destOrd="0" presId="urn:microsoft.com/office/officeart/2005/8/layout/default"/>
    <dgm:cxn modelId="{5EF6620D-FEFD-4FDE-98CC-5A37ED22DCDD}" type="presParOf" srcId="{D70FF008-A9C8-41FB-ADB4-708FEA1FD7DC}" destId="{7C151BAE-FBD2-4592-AD4B-12137F4987B3}" srcOrd="5" destOrd="0" presId="urn:microsoft.com/office/officeart/2005/8/layout/default"/>
    <dgm:cxn modelId="{6B4D6582-FDB9-4400-A02D-F88F36F990C7}" type="presParOf" srcId="{D70FF008-A9C8-41FB-ADB4-708FEA1FD7DC}" destId="{8864E399-4AB9-487A-8CC3-7406895F96D4}" srcOrd="6" destOrd="0" presId="urn:microsoft.com/office/officeart/2005/8/layout/default"/>
    <dgm:cxn modelId="{6B26EDCC-1F8A-4648-8D75-870574851EF3}" type="presParOf" srcId="{D70FF008-A9C8-41FB-ADB4-708FEA1FD7DC}" destId="{D059A11A-D833-4278-BB46-E74FEE172796}" srcOrd="7" destOrd="0" presId="urn:microsoft.com/office/officeart/2005/8/layout/default"/>
    <dgm:cxn modelId="{15C6E3AA-09B0-4387-A446-6D44A6183217}" type="presParOf" srcId="{D70FF008-A9C8-41FB-ADB4-708FEA1FD7DC}" destId="{FCEFF19C-0B86-4820-B4C0-8CAB485602F9}" srcOrd="8" destOrd="0" presId="urn:microsoft.com/office/officeart/2005/8/layout/default"/>
    <dgm:cxn modelId="{CBE5CF66-CE03-482D-8B5A-1712AD32FA5C}" type="presParOf" srcId="{D70FF008-A9C8-41FB-ADB4-708FEA1FD7DC}" destId="{469FAA46-47F0-4C34-847A-0979A2763919}" srcOrd="9" destOrd="0" presId="urn:microsoft.com/office/officeart/2005/8/layout/default"/>
    <dgm:cxn modelId="{25D70731-861A-40AE-8D3B-D859C4DCE0ED}" type="presParOf" srcId="{D70FF008-A9C8-41FB-ADB4-708FEA1FD7DC}" destId="{A81C709E-9D31-44CA-9921-A5266B8E07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AFE806-1DD7-4638-9D1C-0220F763FA25}" type="doc">
      <dgm:prSet loTypeId="urn:microsoft.com/office/officeart/2005/8/layout/cycle7" loCatId="cycle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D43BCCF-23BA-4FC2-96D5-EC2325E87CF7}">
      <dgm:prSet phldrT="[Text]" custT="1"/>
      <dgm:spPr/>
      <dgm:t>
        <a:bodyPr/>
        <a:lstStyle/>
        <a:p>
          <a:r>
            <a:rPr lang="en-US" altLang="en-US" sz="1050" b="0" dirty="0">
              <a:latin typeface="Calibri" panose="020F0502020204030204" pitchFamily="34" charset="0"/>
              <a:cs typeface="Calibri" panose="020F0502020204030204" pitchFamily="34" charset="0"/>
            </a:rPr>
            <a:t>Printed regimen goes home: NO HANDOUT, NO COMPLIANCE</a:t>
          </a:r>
          <a:endParaRPr lang="en-US" sz="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B81A9B-CF73-49D7-AD09-7A83F760F292}" type="parTrans" cxnId="{86FC36D5-3960-4AD3-9BFE-81D2D04F9592}">
      <dgm:prSet/>
      <dgm:spPr/>
      <dgm:t>
        <a:bodyPr/>
        <a:lstStyle/>
        <a:p>
          <a:endParaRPr lang="en-US" sz="1800" b="0"/>
        </a:p>
      </dgm:t>
    </dgm:pt>
    <dgm:pt modelId="{BD0C2990-D042-4AD8-AC25-B33CC667A077}" type="sibTrans" cxnId="{86FC36D5-3960-4AD3-9BFE-81D2D04F9592}">
      <dgm:prSet custT="1"/>
      <dgm:spPr/>
      <dgm:t>
        <a:bodyPr/>
        <a:lstStyle/>
        <a:p>
          <a:endParaRPr lang="en-US" sz="600" b="0"/>
        </a:p>
      </dgm:t>
    </dgm:pt>
    <dgm:pt modelId="{A414F07A-1A23-44BF-B070-AB233CA7F65F}">
      <dgm:prSet custT="1"/>
      <dgm:spPr/>
      <dgm:t>
        <a:bodyPr/>
        <a:lstStyle/>
        <a:p>
          <a:r>
            <a:rPr lang="en-US" alt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AD Made EZ: Easy sliding scale treatment tree</a:t>
          </a:r>
        </a:p>
      </dgm:t>
    </dgm:pt>
    <dgm:pt modelId="{974F10A8-F909-4139-BF57-BF97D7CBA877}" type="parTrans" cxnId="{BC8F84E4-9FF2-4BB9-9FA4-1C6CA8776E92}">
      <dgm:prSet/>
      <dgm:spPr/>
      <dgm:t>
        <a:bodyPr/>
        <a:lstStyle/>
        <a:p>
          <a:endParaRPr lang="en-US" sz="1800" b="0"/>
        </a:p>
      </dgm:t>
    </dgm:pt>
    <dgm:pt modelId="{EB76EB5A-A049-404E-BDF2-D66633236095}" type="sibTrans" cxnId="{BC8F84E4-9FF2-4BB9-9FA4-1C6CA8776E92}">
      <dgm:prSet custT="1"/>
      <dgm:spPr/>
      <dgm:t>
        <a:bodyPr/>
        <a:lstStyle/>
        <a:p>
          <a:endParaRPr lang="en-US" sz="600" b="0"/>
        </a:p>
      </dgm:t>
    </dgm:pt>
    <dgm:pt modelId="{42746A21-4AA5-4464-9375-D9DBB5FD6767}">
      <dgm:prSet custT="1"/>
      <dgm:spPr/>
      <dgm:t>
        <a:bodyPr/>
        <a:lstStyle/>
        <a:p>
          <a:r>
            <a:rPr lang="en-US" alt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2 minutes of education</a:t>
          </a:r>
        </a:p>
      </dgm:t>
    </dgm:pt>
    <dgm:pt modelId="{E5EE75D8-4459-489F-BDF8-A619786C5ECE}" type="parTrans" cxnId="{4FE3FEFE-D00E-4B43-A201-17A2963B60CE}">
      <dgm:prSet/>
      <dgm:spPr/>
      <dgm:t>
        <a:bodyPr/>
        <a:lstStyle/>
        <a:p>
          <a:endParaRPr lang="en-US" sz="1800" b="0"/>
        </a:p>
      </dgm:t>
    </dgm:pt>
    <dgm:pt modelId="{F2C7B20D-A18B-4E2C-9BEE-013E65C5890B}" type="sibTrans" cxnId="{4FE3FEFE-D00E-4B43-A201-17A2963B60CE}">
      <dgm:prSet/>
      <dgm:spPr/>
      <dgm:t>
        <a:bodyPr/>
        <a:lstStyle/>
        <a:p>
          <a:endParaRPr lang="en-US" sz="1800" b="0"/>
        </a:p>
      </dgm:t>
    </dgm:pt>
    <dgm:pt modelId="{30C55AE2-3AE9-467D-A6D1-EFC8B0A14F2E}">
      <dgm:prSet custT="1"/>
      <dgm:spPr/>
      <dgm:t>
        <a:bodyPr/>
        <a:lstStyle/>
        <a:p>
          <a:r>
            <a:rPr lang="en-US" alt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2 minutes of treatment explanation</a:t>
          </a:r>
        </a:p>
      </dgm:t>
    </dgm:pt>
    <dgm:pt modelId="{3A6E0819-2840-460D-9653-C2107AD849C0}" type="parTrans" cxnId="{655503ED-9434-4090-B5A8-87ADAFA237EC}">
      <dgm:prSet/>
      <dgm:spPr/>
      <dgm:t>
        <a:bodyPr/>
        <a:lstStyle/>
        <a:p>
          <a:endParaRPr lang="en-US" sz="1800" b="0"/>
        </a:p>
      </dgm:t>
    </dgm:pt>
    <dgm:pt modelId="{C370FEDC-DF3C-4603-ACB8-65824D0C32F0}" type="sibTrans" cxnId="{655503ED-9434-4090-B5A8-87ADAFA237EC}">
      <dgm:prSet/>
      <dgm:spPr/>
      <dgm:t>
        <a:bodyPr/>
        <a:lstStyle/>
        <a:p>
          <a:endParaRPr lang="en-US" sz="1800" b="0"/>
        </a:p>
      </dgm:t>
    </dgm:pt>
    <dgm:pt modelId="{82E6402D-A274-4FFB-B403-00172A7D0DB9}">
      <dgm:prSet custT="1"/>
      <dgm:spPr/>
      <dgm:t>
        <a:bodyPr/>
        <a:lstStyle/>
        <a:p>
          <a:r>
            <a:rPr lang="en-US" altLang="en-US" sz="1200" b="0" dirty="0">
              <a:latin typeface="Calibri" panose="020F0502020204030204" pitchFamily="34" charset="0"/>
              <a:cs typeface="Calibri" panose="020F0502020204030204" pitchFamily="34" charset="0"/>
            </a:rPr>
            <a:t>When in doubt: </a:t>
          </a:r>
          <a:r>
            <a:rPr lang="en-US" altLang="en-US" sz="1200" b="0" dirty="0" err="1">
              <a:latin typeface="Calibri" panose="020F0502020204030204" pitchFamily="34" charset="0"/>
              <a:cs typeface="Calibri" panose="020F0502020204030204" pitchFamily="34" charset="0"/>
            </a:rPr>
            <a:t>Dx</a:t>
          </a:r>
          <a:r>
            <a:rPr lang="en-US" altLang="en-US" sz="1200" b="0" dirty="0">
              <a:latin typeface="Calibri" panose="020F0502020204030204" pitchFamily="34" charset="0"/>
              <a:cs typeface="Calibri" panose="020F0502020204030204" pitchFamily="34" charset="0"/>
            </a:rPr>
            <a:t>/Rx infection.</a:t>
          </a:r>
        </a:p>
      </dgm:t>
    </dgm:pt>
    <dgm:pt modelId="{B12790EC-8E88-4C6B-B290-51B83726CBB3}" type="parTrans" cxnId="{694B4604-6F08-4DC3-B75A-2E25A368F8B3}">
      <dgm:prSet/>
      <dgm:spPr/>
      <dgm:t>
        <a:bodyPr/>
        <a:lstStyle/>
        <a:p>
          <a:endParaRPr lang="en-US" sz="1800" b="0"/>
        </a:p>
      </dgm:t>
    </dgm:pt>
    <dgm:pt modelId="{940852FA-1452-4A97-9E10-841833FC600E}" type="sibTrans" cxnId="{694B4604-6F08-4DC3-B75A-2E25A368F8B3}">
      <dgm:prSet custT="1"/>
      <dgm:spPr/>
      <dgm:t>
        <a:bodyPr/>
        <a:lstStyle/>
        <a:p>
          <a:endParaRPr lang="en-US" sz="600" b="0"/>
        </a:p>
      </dgm:t>
    </dgm:pt>
    <dgm:pt modelId="{E0D16AD4-8FBF-4B10-A414-A045C9DDA800}">
      <dgm:prSet custT="1"/>
      <dgm:spPr/>
      <dgm:t>
        <a:bodyPr/>
        <a:lstStyle/>
        <a:p>
          <a:r>
            <a:rPr lang="en-US" altLang="en-US" sz="1200" b="0" dirty="0">
              <a:latin typeface="Calibri" panose="020F0502020204030204" pitchFamily="34" charset="0"/>
              <a:cs typeface="Calibri" panose="020F0502020204030204" pitchFamily="34" charset="0"/>
            </a:rPr>
            <a:t>Give adequate volumes of medication</a:t>
          </a:r>
          <a:endParaRPr lang="en-US" sz="1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FC7A07-CAB1-42DB-979B-3BCD57CC0175}" type="parTrans" cxnId="{8DEB7890-489F-4508-BFF7-F346B105DE68}">
      <dgm:prSet/>
      <dgm:spPr/>
      <dgm:t>
        <a:bodyPr/>
        <a:lstStyle/>
        <a:p>
          <a:endParaRPr lang="en-US" sz="1800" b="0"/>
        </a:p>
      </dgm:t>
    </dgm:pt>
    <dgm:pt modelId="{55313D59-6AE1-4B02-8451-56059346C36B}" type="sibTrans" cxnId="{8DEB7890-489F-4508-BFF7-F346B105DE68}">
      <dgm:prSet custT="1"/>
      <dgm:spPr/>
      <dgm:t>
        <a:bodyPr/>
        <a:lstStyle/>
        <a:p>
          <a:endParaRPr lang="en-US" sz="600" b="0"/>
        </a:p>
      </dgm:t>
    </dgm:pt>
    <dgm:pt modelId="{B7A30609-2482-4270-BD06-4B6BD7501D1B}">
      <dgm:prSet custT="1"/>
      <dgm:spPr/>
      <dgm:t>
        <a:bodyPr/>
        <a:lstStyle/>
        <a:p>
          <a:r>
            <a:rPr lang="en-US" alt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Supply and refills for ACUTE AND MAINTENANCE treatment.</a:t>
          </a:r>
        </a:p>
      </dgm:t>
    </dgm:pt>
    <dgm:pt modelId="{F9B247A9-FD16-4CEF-B484-C6F32C7E190C}" type="parTrans" cxnId="{E8772FB8-A452-46B6-9C8D-A1EECF1EB768}">
      <dgm:prSet/>
      <dgm:spPr/>
      <dgm:t>
        <a:bodyPr/>
        <a:lstStyle/>
        <a:p>
          <a:endParaRPr lang="en-US" sz="1800" b="0"/>
        </a:p>
      </dgm:t>
    </dgm:pt>
    <dgm:pt modelId="{9D8AAC84-9B32-41C4-A060-2AEBA0996C26}" type="sibTrans" cxnId="{E8772FB8-A452-46B6-9C8D-A1EECF1EB768}">
      <dgm:prSet custT="1"/>
      <dgm:spPr/>
      <dgm:t>
        <a:bodyPr/>
        <a:lstStyle/>
        <a:p>
          <a:endParaRPr lang="en-US" sz="600" b="0"/>
        </a:p>
      </dgm:t>
    </dgm:pt>
    <dgm:pt modelId="{2AB2A64A-8879-4420-830F-FB6E4756195C}">
      <dgm:prSet custT="1"/>
      <dgm:spPr/>
      <dgm:t>
        <a:bodyPr/>
        <a:lstStyle/>
        <a:p>
          <a:r>
            <a:rPr lang="en-US" alt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The whole family is the patient: psychosocial intervention when necessary.</a:t>
          </a:r>
        </a:p>
      </dgm:t>
    </dgm:pt>
    <dgm:pt modelId="{5CEF6EF3-E092-4D2A-A3A8-073D83FF7473}" type="parTrans" cxnId="{B4A9D14F-19D7-4759-AC05-E12E32A9FBE6}">
      <dgm:prSet/>
      <dgm:spPr/>
      <dgm:t>
        <a:bodyPr/>
        <a:lstStyle/>
        <a:p>
          <a:endParaRPr lang="en-US" sz="1800" b="0"/>
        </a:p>
      </dgm:t>
    </dgm:pt>
    <dgm:pt modelId="{5D822728-F5DF-4E47-B7BD-04D81341FBD9}" type="sibTrans" cxnId="{B4A9D14F-19D7-4759-AC05-E12E32A9FBE6}">
      <dgm:prSet custT="1"/>
      <dgm:spPr/>
      <dgm:t>
        <a:bodyPr/>
        <a:lstStyle/>
        <a:p>
          <a:endParaRPr lang="en-US" sz="600" b="0"/>
        </a:p>
      </dgm:t>
    </dgm:pt>
    <dgm:pt modelId="{FE0CBDCB-D3C6-4DF4-AFC4-20EFA75BEE33}" type="pres">
      <dgm:prSet presAssocID="{FBAFE806-1DD7-4638-9D1C-0220F763FA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B631D9-0DAC-480C-8052-E2B85FBB65F5}" type="pres">
      <dgm:prSet presAssocID="{0D43BCCF-23BA-4FC2-96D5-EC2325E87C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23A5F-680F-4FE6-BFAD-75DA24759C02}" type="pres">
      <dgm:prSet presAssocID="{BD0C2990-D042-4AD8-AC25-B33CC667A07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9E713B7-9233-42F6-8244-E2063E81EE67}" type="pres">
      <dgm:prSet presAssocID="{BD0C2990-D042-4AD8-AC25-B33CC667A07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C53188B-265E-4DE4-AE59-B55D9EA20819}" type="pres">
      <dgm:prSet presAssocID="{E0D16AD4-8FBF-4B10-A414-A045C9DDA80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466A4-EE2F-45CD-89F0-92494389B863}" type="pres">
      <dgm:prSet presAssocID="{55313D59-6AE1-4B02-8451-56059346C36B}" presName="sibTrans" presStyleLbl="sibTrans2D1" presStyleIdx="1" presStyleCnt="6" custAng="247239"/>
      <dgm:spPr/>
      <dgm:t>
        <a:bodyPr/>
        <a:lstStyle/>
        <a:p>
          <a:endParaRPr lang="en-US"/>
        </a:p>
      </dgm:t>
    </dgm:pt>
    <dgm:pt modelId="{20DDAF5C-E883-490F-8FD0-E109BCB00D5F}" type="pres">
      <dgm:prSet presAssocID="{55313D59-6AE1-4B02-8451-56059346C36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129F4B8-E6D8-4342-841C-097BF812C209}" type="pres">
      <dgm:prSet presAssocID="{82E6402D-A274-4FFB-B403-00172A7D0DB9}" presName="node" presStyleLbl="node1" presStyleIdx="2" presStyleCnt="6" custRadScaleRad="100148" custRadScaleInc="-2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C17F9-9487-40B4-B289-2BFFE797ECDB}" type="pres">
      <dgm:prSet presAssocID="{940852FA-1452-4A97-9E10-841833FC600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A1DA353-3E21-400F-A64A-085B505A5B7D}" type="pres">
      <dgm:prSet presAssocID="{940852FA-1452-4A97-9E10-841833FC600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07FA017-7F8A-40AA-ADF4-837E4C603383}" type="pres">
      <dgm:prSet presAssocID="{A414F07A-1A23-44BF-B070-AB233CA7F65F}" presName="node" presStyleLbl="node1" presStyleIdx="3" presStyleCnt="6" custScaleY="139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8A11E-1F4F-4933-A8D1-5501BAEFF533}" type="pres">
      <dgm:prSet presAssocID="{EB76EB5A-A049-404E-BDF2-D6663323609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EE789FC-09B7-400D-9DD0-2351CD653B39}" type="pres">
      <dgm:prSet presAssocID="{EB76EB5A-A049-404E-BDF2-D6663323609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F3891C0-E4D7-4B0C-8C29-57F45827C8F8}" type="pres">
      <dgm:prSet presAssocID="{B7A30609-2482-4270-BD06-4B6BD7501D1B}" presName="node" presStyleLbl="node1" presStyleIdx="4" presStyleCnt="6" custRadScaleRad="98753" custRadScaleInc="8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309C4-682C-4797-A2DA-38DB4BD65550}" type="pres">
      <dgm:prSet presAssocID="{9D8AAC84-9B32-41C4-A060-2AEBA0996C2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C73E3BA-26BA-42AA-94F7-E818862BDBC3}" type="pres">
      <dgm:prSet presAssocID="{9D8AAC84-9B32-41C4-A060-2AEBA0996C2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D4E0681-15D0-46C1-879A-331C26459CB4}" type="pres">
      <dgm:prSet presAssocID="{2AB2A64A-8879-4420-830F-FB6E475619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CF0F9-7537-484C-828F-E9FE0EEFC049}" type="pres">
      <dgm:prSet presAssocID="{5D822728-F5DF-4E47-B7BD-04D81341FBD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1D2E439-B2D1-4A8A-9661-6EBD83F14A8E}" type="pres">
      <dgm:prSet presAssocID="{5D822728-F5DF-4E47-B7BD-04D81341FBD9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003E844-DC6B-46CF-A4B9-5CAAA7C55ECC}" type="presOf" srcId="{0D43BCCF-23BA-4FC2-96D5-EC2325E87CF7}" destId="{27B631D9-0DAC-480C-8052-E2B85FBB65F5}" srcOrd="0" destOrd="0" presId="urn:microsoft.com/office/officeart/2005/8/layout/cycle7"/>
    <dgm:cxn modelId="{9253EB48-B224-4384-B158-9BE260FA4F63}" type="presOf" srcId="{9D8AAC84-9B32-41C4-A060-2AEBA0996C26}" destId="{6C73E3BA-26BA-42AA-94F7-E818862BDBC3}" srcOrd="1" destOrd="0" presId="urn:microsoft.com/office/officeart/2005/8/layout/cycle7"/>
    <dgm:cxn modelId="{9475EE9A-9470-43B4-8FC9-F1168AE2347E}" type="presOf" srcId="{EB76EB5A-A049-404E-BDF2-D66633236095}" destId="{4EE789FC-09B7-400D-9DD0-2351CD653B39}" srcOrd="1" destOrd="0" presId="urn:microsoft.com/office/officeart/2005/8/layout/cycle7"/>
    <dgm:cxn modelId="{870F2116-20AF-4052-A5E2-666B9020F31C}" type="presOf" srcId="{A414F07A-1A23-44BF-B070-AB233CA7F65F}" destId="{807FA017-7F8A-40AA-ADF4-837E4C603383}" srcOrd="0" destOrd="0" presId="urn:microsoft.com/office/officeart/2005/8/layout/cycle7"/>
    <dgm:cxn modelId="{2E09FFC9-3A2B-4675-885E-5C48D0B38316}" type="presOf" srcId="{55313D59-6AE1-4B02-8451-56059346C36B}" destId="{20DDAF5C-E883-490F-8FD0-E109BCB00D5F}" srcOrd="1" destOrd="0" presId="urn:microsoft.com/office/officeart/2005/8/layout/cycle7"/>
    <dgm:cxn modelId="{655503ED-9434-4090-B5A8-87ADAFA237EC}" srcId="{A414F07A-1A23-44BF-B070-AB233CA7F65F}" destId="{30C55AE2-3AE9-467D-A6D1-EFC8B0A14F2E}" srcOrd="1" destOrd="0" parTransId="{3A6E0819-2840-460D-9653-C2107AD849C0}" sibTransId="{C370FEDC-DF3C-4603-ACB8-65824D0C32F0}"/>
    <dgm:cxn modelId="{ED278689-4402-4B38-B908-BF97E198DB84}" type="presOf" srcId="{FBAFE806-1DD7-4638-9D1C-0220F763FA25}" destId="{FE0CBDCB-D3C6-4DF4-AFC4-20EFA75BEE33}" srcOrd="0" destOrd="0" presId="urn:microsoft.com/office/officeart/2005/8/layout/cycle7"/>
    <dgm:cxn modelId="{88F31983-EB7C-4761-851B-D642318138AA}" type="presOf" srcId="{E0D16AD4-8FBF-4B10-A414-A045C9DDA800}" destId="{FC53188B-265E-4DE4-AE59-B55D9EA20819}" srcOrd="0" destOrd="0" presId="urn:microsoft.com/office/officeart/2005/8/layout/cycle7"/>
    <dgm:cxn modelId="{B6A808C2-1CDC-45FF-98C1-D7143AA7BAA2}" type="presOf" srcId="{82E6402D-A274-4FFB-B403-00172A7D0DB9}" destId="{1129F4B8-E6D8-4342-841C-097BF812C209}" srcOrd="0" destOrd="0" presId="urn:microsoft.com/office/officeart/2005/8/layout/cycle7"/>
    <dgm:cxn modelId="{694B4604-6F08-4DC3-B75A-2E25A368F8B3}" srcId="{FBAFE806-1DD7-4638-9D1C-0220F763FA25}" destId="{82E6402D-A274-4FFB-B403-00172A7D0DB9}" srcOrd="2" destOrd="0" parTransId="{B12790EC-8E88-4C6B-B290-51B83726CBB3}" sibTransId="{940852FA-1452-4A97-9E10-841833FC600E}"/>
    <dgm:cxn modelId="{DB3270FE-0C4E-48CE-9BD5-6D3E51CDFA39}" type="presOf" srcId="{30C55AE2-3AE9-467D-A6D1-EFC8B0A14F2E}" destId="{807FA017-7F8A-40AA-ADF4-837E4C603383}" srcOrd="0" destOrd="2" presId="urn:microsoft.com/office/officeart/2005/8/layout/cycle7"/>
    <dgm:cxn modelId="{1A3C5700-1198-4BCA-87A1-E0DAB439DBB7}" type="presOf" srcId="{BD0C2990-D042-4AD8-AC25-B33CC667A077}" destId="{E9E713B7-9233-42F6-8244-E2063E81EE67}" srcOrd="1" destOrd="0" presId="urn:microsoft.com/office/officeart/2005/8/layout/cycle7"/>
    <dgm:cxn modelId="{4FE3FEFE-D00E-4B43-A201-17A2963B60CE}" srcId="{A414F07A-1A23-44BF-B070-AB233CA7F65F}" destId="{42746A21-4AA5-4464-9375-D9DBB5FD6767}" srcOrd="0" destOrd="0" parTransId="{E5EE75D8-4459-489F-BDF8-A619786C5ECE}" sibTransId="{F2C7B20D-A18B-4E2C-9BEE-013E65C5890B}"/>
    <dgm:cxn modelId="{0AE506DC-DE85-45EB-B22B-AFD450A0EDED}" type="presOf" srcId="{940852FA-1452-4A97-9E10-841833FC600E}" destId="{E25C17F9-9487-40B4-B289-2BFFE797ECDB}" srcOrd="0" destOrd="0" presId="urn:microsoft.com/office/officeart/2005/8/layout/cycle7"/>
    <dgm:cxn modelId="{E8772FB8-A452-46B6-9C8D-A1EECF1EB768}" srcId="{FBAFE806-1DD7-4638-9D1C-0220F763FA25}" destId="{B7A30609-2482-4270-BD06-4B6BD7501D1B}" srcOrd="4" destOrd="0" parTransId="{F9B247A9-FD16-4CEF-B484-C6F32C7E190C}" sibTransId="{9D8AAC84-9B32-41C4-A060-2AEBA0996C26}"/>
    <dgm:cxn modelId="{0EFF41D8-51EE-41C1-A7CD-CFE62A29D5FC}" type="presOf" srcId="{5D822728-F5DF-4E47-B7BD-04D81341FBD9}" destId="{C29CF0F9-7537-484C-828F-E9FE0EEFC049}" srcOrd="0" destOrd="0" presId="urn:microsoft.com/office/officeart/2005/8/layout/cycle7"/>
    <dgm:cxn modelId="{E0338D94-B5DE-4697-A639-088AC8FDCCB6}" type="presOf" srcId="{2AB2A64A-8879-4420-830F-FB6E4756195C}" destId="{BD4E0681-15D0-46C1-879A-331C26459CB4}" srcOrd="0" destOrd="0" presId="urn:microsoft.com/office/officeart/2005/8/layout/cycle7"/>
    <dgm:cxn modelId="{375FCCE1-2FCA-4B24-A80C-B2E19AEC9F51}" type="presOf" srcId="{42746A21-4AA5-4464-9375-D9DBB5FD6767}" destId="{807FA017-7F8A-40AA-ADF4-837E4C603383}" srcOrd="0" destOrd="1" presId="urn:microsoft.com/office/officeart/2005/8/layout/cycle7"/>
    <dgm:cxn modelId="{1141B213-862E-4F54-B593-98E784BBB76C}" type="presOf" srcId="{BD0C2990-D042-4AD8-AC25-B33CC667A077}" destId="{7A723A5F-680F-4FE6-BFAD-75DA24759C02}" srcOrd="0" destOrd="0" presId="urn:microsoft.com/office/officeart/2005/8/layout/cycle7"/>
    <dgm:cxn modelId="{F2312717-3601-425C-BFEF-0B1B3E5FC520}" type="presOf" srcId="{B7A30609-2482-4270-BD06-4B6BD7501D1B}" destId="{3F3891C0-E4D7-4B0C-8C29-57F45827C8F8}" srcOrd="0" destOrd="0" presId="urn:microsoft.com/office/officeart/2005/8/layout/cycle7"/>
    <dgm:cxn modelId="{BC8F84E4-9FF2-4BB9-9FA4-1C6CA8776E92}" srcId="{FBAFE806-1DD7-4638-9D1C-0220F763FA25}" destId="{A414F07A-1A23-44BF-B070-AB233CA7F65F}" srcOrd="3" destOrd="0" parTransId="{974F10A8-F909-4139-BF57-BF97D7CBA877}" sibTransId="{EB76EB5A-A049-404E-BDF2-D66633236095}"/>
    <dgm:cxn modelId="{9CF08693-2B78-4D07-8146-7E46F2BCBD2D}" type="presOf" srcId="{EB76EB5A-A049-404E-BDF2-D66633236095}" destId="{8368A11E-1F4F-4933-A8D1-5501BAEFF533}" srcOrd="0" destOrd="0" presId="urn:microsoft.com/office/officeart/2005/8/layout/cycle7"/>
    <dgm:cxn modelId="{8DEB7890-489F-4508-BFF7-F346B105DE68}" srcId="{FBAFE806-1DD7-4638-9D1C-0220F763FA25}" destId="{E0D16AD4-8FBF-4B10-A414-A045C9DDA800}" srcOrd="1" destOrd="0" parTransId="{73FC7A07-CAB1-42DB-979B-3BCD57CC0175}" sibTransId="{55313D59-6AE1-4B02-8451-56059346C36B}"/>
    <dgm:cxn modelId="{86FC36D5-3960-4AD3-9BFE-81D2D04F9592}" srcId="{FBAFE806-1DD7-4638-9D1C-0220F763FA25}" destId="{0D43BCCF-23BA-4FC2-96D5-EC2325E87CF7}" srcOrd="0" destOrd="0" parTransId="{F4B81A9B-CF73-49D7-AD09-7A83F760F292}" sibTransId="{BD0C2990-D042-4AD8-AC25-B33CC667A077}"/>
    <dgm:cxn modelId="{1F7CBD7F-6932-4DBF-B911-C85C006848BF}" type="presOf" srcId="{9D8AAC84-9B32-41C4-A060-2AEBA0996C26}" destId="{D04309C4-682C-4797-A2DA-38DB4BD65550}" srcOrd="0" destOrd="0" presId="urn:microsoft.com/office/officeart/2005/8/layout/cycle7"/>
    <dgm:cxn modelId="{09CE8012-5180-4642-8122-161C4B3DA7C2}" type="presOf" srcId="{5D822728-F5DF-4E47-B7BD-04D81341FBD9}" destId="{F1D2E439-B2D1-4A8A-9661-6EBD83F14A8E}" srcOrd="1" destOrd="0" presId="urn:microsoft.com/office/officeart/2005/8/layout/cycle7"/>
    <dgm:cxn modelId="{B4A9D14F-19D7-4759-AC05-E12E32A9FBE6}" srcId="{FBAFE806-1DD7-4638-9D1C-0220F763FA25}" destId="{2AB2A64A-8879-4420-830F-FB6E4756195C}" srcOrd="5" destOrd="0" parTransId="{5CEF6EF3-E092-4D2A-A3A8-073D83FF7473}" sibTransId="{5D822728-F5DF-4E47-B7BD-04D81341FBD9}"/>
    <dgm:cxn modelId="{77679F91-DEDA-4375-9F52-583708914765}" type="presOf" srcId="{55313D59-6AE1-4B02-8451-56059346C36B}" destId="{788466A4-EE2F-45CD-89F0-92494389B863}" srcOrd="0" destOrd="0" presId="urn:microsoft.com/office/officeart/2005/8/layout/cycle7"/>
    <dgm:cxn modelId="{B7AE10F2-F773-4CBC-97AA-B73D84C4DC41}" type="presOf" srcId="{940852FA-1452-4A97-9E10-841833FC600E}" destId="{CA1DA353-3E21-400F-A64A-085B505A5B7D}" srcOrd="1" destOrd="0" presId="urn:microsoft.com/office/officeart/2005/8/layout/cycle7"/>
    <dgm:cxn modelId="{90A1032C-6FCC-4F75-BD61-C3D4EB8F4CBB}" type="presParOf" srcId="{FE0CBDCB-D3C6-4DF4-AFC4-20EFA75BEE33}" destId="{27B631D9-0DAC-480C-8052-E2B85FBB65F5}" srcOrd="0" destOrd="0" presId="urn:microsoft.com/office/officeart/2005/8/layout/cycle7"/>
    <dgm:cxn modelId="{B47A2F05-7118-450D-AE44-E6B8C6E59268}" type="presParOf" srcId="{FE0CBDCB-D3C6-4DF4-AFC4-20EFA75BEE33}" destId="{7A723A5F-680F-4FE6-BFAD-75DA24759C02}" srcOrd="1" destOrd="0" presId="urn:microsoft.com/office/officeart/2005/8/layout/cycle7"/>
    <dgm:cxn modelId="{B91231B4-0A79-40F7-B0DC-93965208BEC6}" type="presParOf" srcId="{7A723A5F-680F-4FE6-BFAD-75DA24759C02}" destId="{E9E713B7-9233-42F6-8244-E2063E81EE67}" srcOrd="0" destOrd="0" presId="urn:microsoft.com/office/officeart/2005/8/layout/cycle7"/>
    <dgm:cxn modelId="{59F7E6AB-7ACC-4503-8269-AF81685E83D4}" type="presParOf" srcId="{FE0CBDCB-D3C6-4DF4-AFC4-20EFA75BEE33}" destId="{FC53188B-265E-4DE4-AE59-B55D9EA20819}" srcOrd="2" destOrd="0" presId="urn:microsoft.com/office/officeart/2005/8/layout/cycle7"/>
    <dgm:cxn modelId="{3E973C28-AC97-40E7-840B-FD2A43373D14}" type="presParOf" srcId="{FE0CBDCB-D3C6-4DF4-AFC4-20EFA75BEE33}" destId="{788466A4-EE2F-45CD-89F0-92494389B863}" srcOrd="3" destOrd="0" presId="urn:microsoft.com/office/officeart/2005/8/layout/cycle7"/>
    <dgm:cxn modelId="{488BDC81-8014-4DA0-89A5-F60F7C99F760}" type="presParOf" srcId="{788466A4-EE2F-45CD-89F0-92494389B863}" destId="{20DDAF5C-E883-490F-8FD0-E109BCB00D5F}" srcOrd="0" destOrd="0" presId="urn:microsoft.com/office/officeart/2005/8/layout/cycle7"/>
    <dgm:cxn modelId="{37EA8106-51D4-4351-A513-851D63892B4B}" type="presParOf" srcId="{FE0CBDCB-D3C6-4DF4-AFC4-20EFA75BEE33}" destId="{1129F4B8-E6D8-4342-841C-097BF812C209}" srcOrd="4" destOrd="0" presId="urn:microsoft.com/office/officeart/2005/8/layout/cycle7"/>
    <dgm:cxn modelId="{AB2C0762-7E2A-498E-8BC7-008BEE001898}" type="presParOf" srcId="{FE0CBDCB-D3C6-4DF4-AFC4-20EFA75BEE33}" destId="{E25C17F9-9487-40B4-B289-2BFFE797ECDB}" srcOrd="5" destOrd="0" presId="urn:microsoft.com/office/officeart/2005/8/layout/cycle7"/>
    <dgm:cxn modelId="{ACD091BC-635D-4AAF-AE95-60CC16EB038B}" type="presParOf" srcId="{E25C17F9-9487-40B4-B289-2BFFE797ECDB}" destId="{CA1DA353-3E21-400F-A64A-085B505A5B7D}" srcOrd="0" destOrd="0" presId="urn:microsoft.com/office/officeart/2005/8/layout/cycle7"/>
    <dgm:cxn modelId="{36492C02-F656-4349-8FAC-C97D43938242}" type="presParOf" srcId="{FE0CBDCB-D3C6-4DF4-AFC4-20EFA75BEE33}" destId="{807FA017-7F8A-40AA-ADF4-837E4C603383}" srcOrd="6" destOrd="0" presId="urn:microsoft.com/office/officeart/2005/8/layout/cycle7"/>
    <dgm:cxn modelId="{D522ADEC-CF39-403C-8E1E-D38A4BAB120B}" type="presParOf" srcId="{FE0CBDCB-D3C6-4DF4-AFC4-20EFA75BEE33}" destId="{8368A11E-1F4F-4933-A8D1-5501BAEFF533}" srcOrd="7" destOrd="0" presId="urn:microsoft.com/office/officeart/2005/8/layout/cycle7"/>
    <dgm:cxn modelId="{2E6A98C1-DD45-4905-B504-FD2DE3C60E1A}" type="presParOf" srcId="{8368A11E-1F4F-4933-A8D1-5501BAEFF533}" destId="{4EE789FC-09B7-400D-9DD0-2351CD653B39}" srcOrd="0" destOrd="0" presId="urn:microsoft.com/office/officeart/2005/8/layout/cycle7"/>
    <dgm:cxn modelId="{0F136ADA-2ED6-4D51-AF8E-B31BE4F14284}" type="presParOf" srcId="{FE0CBDCB-D3C6-4DF4-AFC4-20EFA75BEE33}" destId="{3F3891C0-E4D7-4B0C-8C29-57F45827C8F8}" srcOrd="8" destOrd="0" presId="urn:microsoft.com/office/officeart/2005/8/layout/cycle7"/>
    <dgm:cxn modelId="{9AC8852F-DB70-4D91-A964-F8331D2DA48C}" type="presParOf" srcId="{FE0CBDCB-D3C6-4DF4-AFC4-20EFA75BEE33}" destId="{D04309C4-682C-4797-A2DA-38DB4BD65550}" srcOrd="9" destOrd="0" presId="urn:microsoft.com/office/officeart/2005/8/layout/cycle7"/>
    <dgm:cxn modelId="{7ADB0731-5BBC-4CBC-BAB0-C40E6554D326}" type="presParOf" srcId="{D04309C4-682C-4797-A2DA-38DB4BD65550}" destId="{6C73E3BA-26BA-42AA-94F7-E818862BDBC3}" srcOrd="0" destOrd="0" presId="urn:microsoft.com/office/officeart/2005/8/layout/cycle7"/>
    <dgm:cxn modelId="{37C35D4B-4E62-452F-A938-14B378207C51}" type="presParOf" srcId="{FE0CBDCB-D3C6-4DF4-AFC4-20EFA75BEE33}" destId="{BD4E0681-15D0-46C1-879A-331C26459CB4}" srcOrd="10" destOrd="0" presId="urn:microsoft.com/office/officeart/2005/8/layout/cycle7"/>
    <dgm:cxn modelId="{4D077874-1DC2-4C92-942A-755ED66AF7A1}" type="presParOf" srcId="{FE0CBDCB-D3C6-4DF4-AFC4-20EFA75BEE33}" destId="{C29CF0F9-7537-484C-828F-E9FE0EEFC049}" srcOrd="11" destOrd="0" presId="urn:microsoft.com/office/officeart/2005/8/layout/cycle7"/>
    <dgm:cxn modelId="{C79A00BD-1A0C-41DF-9343-DD99EB9C4788}" type="presParOf" srcId="{C29CF0F9-7537-484C-828F-E9FE0EEFC049}" destId="{F1D2E439-B2D1-4A8A-9661-6EBD83F14A8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05BE70-59EC-41D7-8DA0-DEB362EAC14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6D94E-517B-436B-8438-B51FAEEC2570}">
      <dgm:prSet phldrT="[Text]" custT="1"/>
      <dgm:spPr/>
      <dgm:t>
        <a:bodyPr/>
        <a:lstStyle/>
        <a:p>
          <a:r>
            <a:rPr lang="en-US" altLang="en-US" sz="1200" b="1" u="none" dirty="0">
              <a:latin typeface="Calibri" panose="020F0502020204030204" pitchFamily="34" charset="0"/>
              <a:cs typeface="Calibri" panose="020F0502020204030204" pitchFamily="34" charset="0"/>
            </a:rPr>
            <a:t>If successful</a:t>
          </a:r>
          <a:endParaRPr lang="en-US" sz="1200" b="1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ECA313-2462-453A-8329-0446C897A626}" type="parTrans" cxnId="{DD108996-8245-4763-BDDC-CA081BBCCA1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019F5C-7498-401D-9CB7-E1A964A48D1B}" type="sibTrans" cxnId="{DD108996-8245-4763-BDDC-CA081BBCCA1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E75D33-5009-4A59-91A1-B17921B991E4}">
      <dgm:prSet phldrT="[Text]"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Titrate down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4876BA-FAF7-467E-9A23-09C066C566D0}" type="parTrans" cxnId="{7E22036C-24C7-4C61-A34B-F956BAE7C8B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D19033-7AAC-4191-B981-6EFA959A101B}" type="sibTrans" cxnId="{7E22036C-24C7-4C61-A34B-F956BAE7C8B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3B3CA2-BB70-45D6-BC44-8BA107D9D70A}">
      <dgm:prSet phldrT="[Text]" custT="1"/>
      <dgm:spPr/>
      <dgm:t>
        <a:bodyPr/>
        <a:lstStyle/>
        <a:p>
          <a:r>
            <a:rPr lang="en-US" altLang="en-US" sz="1200" b="1" u="none" dirty="0">
              <a:latin typeface="Calibri" panose="020F0502020204030204" pitchFamily="34" charset="0"/>
              <a:cs typeface="Calibri" panose="020F0502020204030204" pitchFamily="34" charset="0"/>
            </a:rPr>
            <a:t>If unsuccessful</a:t>
          </a:r>
          <a:endParaRPr lang="en-US" sz="1200" b="1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2AB61A-D34F-48EE-9BD8-837B4B6F23BA}" type="parTrans" cxnId="{BB022D8E-DC50-44AA-BBA0-8D84A64FCF3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3C29AB-FC76-4721-A3EB-F00117D3504F}" type="sibTrans" cxnId="{BB022D8E-DC50-44AA-BBA0-8D84A64FCF3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2F24B5-2483-42D0-8C8A-0715A3615684}">
      <dgm:prSet phldrT="[Text]"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Patch testing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507A7D-90C8-4C9F-B0AF-1B918E35376A}" type="parTrans" cxnId="{F020C10B-4219-44CD-99C4-29926D23444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727D6C-7933-4EAA-8B1F-2C07DA304212}" type="sibTrans" cxnId="{F020C10B-4219-44CD-99C4-29926D23444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06064-DA94-4820-A1F8-CD12A2B7DADF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TCI's 2x a week or role for PDI or topical steroid 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4AABF1-EA5B-4EF9-9B82-71F76623E85E}" type="parTrans" cxnId="{B803DA2F-67A3-49D3-993B-9675B8A8058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60784B-1BAC-45EC-A9E5-4044E2E05C9D}" type="sibTrans" cxnId="{B803DA2F-67A3-49D3-993B-9675B8A8058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082C2B-143A-4BA4-8010-54C6A68013DC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Emollients only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854523-3E6E-4F24-959B-9FA8ED1AEB51}" type="parTrans" cxnId="{AFD09D56-BB6A-40CF-A2D0-083C0F5B2F8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9FA6B4-3D1A-411C-8AE7-A26572F5BDF5}" type="sibTrans" cxnId="{AFD09D56-BB6A-40CF-A2D0-083C0F5B2F8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279850-96DE-4741-A6F1-8BC3DFE36063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Tar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26D4B-2EC6-4111-A7CB-1105FB4FF8E2}" type="parTrans" cxnId="{8EFA1C14-5482-47C7-80A5-FF9F95340D8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F50635-E2E7-4FF7-A86D-4CED347720B1}" type="sibTrans" cxnId="{8EFA1C14-5482-47C7-80A5-FF9F95340D8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B09F7B-9E94-490C-9875-CEC16EE44F33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Class I-II topical steroids</a:t>
          </a:r>
          <a:endParaRPr lang="en-US" altLang="en-US" b="1" i="1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52DDF5-9D8B-451B-B3C2-B88114C86669}" type="parTrans" cxnId="{683E580A-A03A-4BC4-A0D9-BD04100336E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F9559C-B7C4-4342-9B7F-4E29818FDD3C}" type="sibTrans" cxnId="{683E580A-A03A-4BC4-A0D9-BD04100336E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214A02-6113-4366-BC5F-79375F6CDED4}">
      <dgm:prSet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Prednisone</a:t>
          </a:r>
        </a:p>
      </dgm:t>
    </dgm:pt>
    <dgm:pt modelId="{C4A40384-45EE-4158-99BD-FA616677C19F}" type="parTrans" cxnId="{94D70BF9-D0B9-4A53-B0A9-5C196255650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832DD9-DB71-4CCF-828C-544B98624AAF}" type="sibTrans" cxnId="{94D70BF9-D0B9-4A53-B0A9-5C196255650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ED983F-61A1-4A09-91B5-DCFCC5F13B49}">
      <dgm:prSet/>
      <dgm:spPr/>
      <dgm:t>
        <a:bodyPr/>
        <a:lstStyle/>
        <a:p>
          <a:r>
            <a:rPr lang="en-US" altLang="en-US" b="1" i="1" u="sng" dirty="0">
              <a:latin typeface="Calibri" panose="020F0502020204030204" pitchFamily="34" charset="0"/>
              <a:cs typeface="Calibri" panose="020F0502020204030204" pitchFamily="34" charset="0"/>
            </a:rPr>
            <a:t>DUPILUMAB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C8E088-2DE9-4FF4-BF8E-13627EF8BD00}" type="parTrans" cxnId="{8AA03424-7639-4A3A-8F3B-CBC4B0CD9EC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94361E-4BBF-4BCC-8FCB-FA5D75887467}" type="sibTrans" cxnId="{8AA03424-7639-4A3A-8F3B-CBC4B0CD9EC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13ECD3-6067-4CE3-8F33-069C70EEA38E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IVPS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C63778-F210-4B0C-8FE9-34DF3082C7FF}" type="parTrans" cxnId="{6E455D98-E896-4ABA-A749-F207CC6D4B9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EBE895-1523-4B50-86C4-851CB6640D4C}" type="sibTrans" cxnId="{6E455D98-E896-4ABA-A749-F207CC6D4B9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3337D3-6D3B-4766-AA94-162A23EFD078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UVA, UVB, narrowband UVB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402695-4FC1-4650-A923-C79CB1A8104D}" type="parTrans" cxnId="{7F49A79E-4B7C-468A-9CE1-AB95EB3296E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ECD9F5-8134-41AE-ABBE-3F2063A34464}" type="sibTrans" cxnId="{7F49A79E-4B7C-468A-9CE1-AB95EB3296E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433D85-06AB-4EFB-BEA9-A951F193E206}">
      <dgm:prSet/>
      <dgm:spPr/>
      <dgm:t>
        <a:bodyPr/>
        <a:lstStyle/>
        <a:p>
          <a:r>
            <a:rPr lang="en-US" altLang="en-US" u="sng">
              <a:latin typeface="Calibri" panose="020F0502020204030204" pitchFamily="34" charset="0"/>
              <a:cs typeface="Calibri" panose="020F0502020204030204" pitchFamily="34" charset="0"/>
            </a:rPr>
            <a:t>Cytotoxic and Biologic agents:</a:t>
          </a:r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 cyclosporine, cellcept, cyclophosphamide, azathioprine, methotrexate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6403A5-872A-4143-958A-74D413B05D37}" type="parTrans" cxnId="{0BE12E37-04C4-4E02-B629-D8A0D23D6B0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BF5A38-5D0C-4D36-BB41-3EC2CA4D871E}" type="sibTrans" cxnId="{0BE12E37-04C4-4E02-B629-D8A0D23D6B0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66E275-B16D-4666-A6D0-3BA3B38D0084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INF </a:t>
          </a:r>
          <a:r>
            <a:rPr lang="el-GR" altLang="en-US">
              <a:latin typeface="Calibri" panose="020F0502020204030204" pitchFamily="34" charset="0"/>
              <a:cs typeface="Calibri" panose="020F0502020204030204" pitchFamily="34" charset="0"/>
            </a:rPr>
            <a:t>α</a:t>
          </a:r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el-GR" altLang="en-US">
              <a:latin typeface="Calibri" panose="020F0502020204030204" pitchFamily="34" charset="0"/>
              <a:cs typeface="Calibri" panose="020F0502020204030204" pitchFamily="34" charset="0"/>
            </a:rPr>
            <a:t>γ</a:t>
          </a:r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 subcutaneously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77A7A9-31A6-4BEB-A642-69B7A3901AF1}" type="parTrans" cxnId="{DC2EDEBD-BFBC-45C1-9530-F3C07F6A51B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3CAB55-E45B-428E-BCFE-61FDDBFC89E4}" type="sibTrans" cxnId="{DC2EDEBD-BFBC-45C1-9530-F3C07F6A51B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95A5E9-FA58-4A9B-B5EF-6B3502600A89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IVIG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533DB0-7133-4858-B212-DAC693EA4F5B}" type="parTrans" cxnId="{BC7E9860-D64B-4D37-81B2-69EAFD0EEB5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3A5DEE-9D76-4CBD-AA91-D9230FB1C7B1}" type="sibTrans" cxnId="{BC7E9860-D64B-4D37-81B2-69EAFD0EEB5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087140-5FCE-45CF-B6A7-67B5235993D4}">
      <dgm:prSet/>
      <dgm:spPr/>
      <dgm:t>
        <a:bodyPr/>
        <a:lstStyle/>
        <a:p>
          <a:r>
            <a:rPr lang="en-US" altLang="en-US">
              <a:latin typeface="Calibri" panose="020F0502020204030204" pitchFamily="34" charset="0"/>
              <a:cs typeface="Calibri" panose="020F0502020204030204" pitchFamily="34" charset="0"/>
            </a:rPr>
            <a:t>Relaxation / Massage therapy /  Behavioral/ Probiotics</a:t>
          </a:r>
          <a:endParaRPr lang="en-US" alt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ED7B77-F234-4503-9B72-9D2BAD362133}" type="parTrans" cxnId="{8E2AAE3D-DA22-4363-B26F-BA9D635B987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409493-57C5-475E-9930-77EAE657BF2E}" type="sibTrans" cxnId="{8E2AAE3D-DA22-4363-B26F-BA9D635B987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7003B1-99B4-4C28-B94A-B139B6EFA17D}" type="pres">
      <dgm:prSet presAssocID="{9B05BE70-59EC-41D7-8DA0-DEB362EAC1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1F9C1-7A51-4F53-8547-9037D9DC6C16}" type="pres">
      <dgm:prSet presAssocID="{A0D6D94E-517B-436B-8438-B51FAEEC2570}" presName="linNode" presStyleCnt="0"/>
      <dgm:spPr/>
    </dgm:pt>
    <dgm:pt modelId="{0A009890-5564-42E7-B1CF-E6F381956892}" type="pres">
      <dgm:prSet presAssocID="{A0D6D94E-517B-436B-8438-B51FAEEC2570}" presName="parTx" presStyleLbl="revTx" presStyleIdx="0" presStyleCnt="2" custScaleX="80127" custScaleY="45660" custLinFactNeighborX="36581" custLinFactNeighborY="83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258FD-4944-42A7-9A43-D090DC109128}" type="pres">
      <dgm:prSet presAssocID="{A0D6D94E-517B-436B-8438-B51FAEEC2570}" presName="bracket" presStyleLbl="parChTrans1D1" presStyleIdx="0" presStyleCnt="2" custLinFactX="25847" custLinFactNeighborX="100000"/>
      <dgm:spPr/>
    </dgm:pt>
    <dgm:pt modelId="{39053185-E5F0-4179-91E5-EF69D4E2265A}" type="pres">
      <dgm:prSet presAssocID="{A0D6D94E-517B-436B-8438-B51FAEEC2570}" presName="spH" presStyleCnt="0"/>
      <dgm:spPr/>
    </dgm:pt>
    <dgm:pt modelId="{031E90DB-AD1C-425C-AA0D-1C0D05047324}" type="pres">
      <dgm:prSet presAssocID="{A0D6D94E-517B-436B-8438-B51FAEEC2570}" presName="desTx" presStyleLbl="node1" presStyleIdx="0" presStyleCnt="2" custLinFactX="2438" custLinFactNeighborX="100000" custLinFactNeighborY="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40634-3F90-4C3E-AD2F-4F44EC10CB4C}" type="pres">
      <dgm:prSet presAssocID="{3A019F5C-7498-401D-9CB7-E1A964A48D1B}" presName="spV" presStyleCnt="0"/>
      <dgm:spPr/>
    </dgm:pt>
    <dgm:pt modelId="{6F9BE566-F757-4A17-A572-D35032600059}" type="pres">
      <dgm:prSet presAssocID="{A03B3CA2-BB70-45D6-BC44-8BA107D9D70A}" presName="linNode" presStyleCnt="0"/>
      <dgm:spPr/>
    </dgm:pt>
    <dgm:pt modelId="{73360B88-48B1-46DE-8209-5D20F8F1AD55}" type="pres">
      <dgm:prSet presAssocID="{A03B3CA2-BB70-45D6-BC44-8BA107D9D70A}" presName="parTx" presStyleLbl="revTx" presStyleIdx="1" presStyleCnt="2" custLinFactY="68829" custLinFactNeighborX="730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CFDBF-021C-41DB-94ED-E743CE2177F4}" type="pres">
      <dgm:prSet presAssocID="{A03B3CA2-BB70-45D6-BC44-8BA107D9D70A}" presName="bracket" presStyleLbl="parChTrans1D1" presStyleIdx="1" presStyleCnt="2" custScaleY="77096" custLinFactX="-7545" custLinFactNeighborX="-100000" custLinFactNeighborY="14732"/>
      <dgm:spPr/>
    </dgm:pt>
    <dgm:pt modelId="{9DEC55A8-65E7-45E0-8CC2-6ED3F45B779A}" type="pres">
      <dgm:prSet presAssocID="{A03B3CA2-BB70-45D6-BC44-8BA107D9D70A}" presName="spH" presStyleCnt="0"/>
      <dgm:spPr/>
    </dgm:pt>
    <dgm:pt modelId="{0EA08AB0-908D-4988-AACD-EB360F632353}" type="pres">
      <dgm:prSet presAssocID="{A03B3CA2-BB70-45D6-BC44-8BA107D9D70A}" presName="desTx" presStyleLbl="node1" presStyleIdx="1" presStyleCnt="2" custScaleY="83069" custLinFactNeighborX="-54828" custLinFactNeighborY="12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E580A-A03A-4BC4-A0D9-BD04100336E2}" srcId="{A03B3CA2-BB70-45D6-BC44-8BA107D9D70A}" destId="{E6B09F7B-9E94-490C-9875-CEC16EE44F33}" srcOrd="2" destOrd="0" parTransId="{D752DDF5-9D8B-451B-B3C2-B88114C86669}" sibTransId="{A5F9559C-B7C4-4342-9B7F-4E29818FDD3C}"/>
    <dgm:cxn modelId="{8E2AAE3D-DA22-4363-B26F-BA9D635B9876}" srcId="{A03B3CA2-BB70-45D6-BC44-8BA107D9D70A}" destId="{8B087140-5FCE-45CF-B6A7-67B5235993D4}" srcOrd="10" destOrd="0" parTransId="{D8ED7B77-F234-4503-9B72-9D2BAD362133}" sibTransId="{B3409493-57C5-475E-9930-77EAE657BF2E}"/>
    <dgm:cxn modelId="{56DAF6FE-2765-45F7-922F-5FC3333AEBDC}" type="presOf" srcId="{8B087140-5FCE-45CF-B6A7-67B5235993D4}" destId="{0EA08AB0-908D-4988-AACD-EB360F632353}" srcOrd="0" destOrd="10" presId="urn:diagrams.loki3.com/BracketList"/>
    <dgm:cxn modelId="{9C144660-3B75-4BB9-AFFF-C35813F98E3E}" type="presOf" srcId="{9B05BE70-59EC-41D7-8DA0-DEB362EAC141}" destId="{5D7003B1-99B4-4C28-B94A-B139B6EFA17D}" srcOrd="0" destOrd="0" presId="urn:diagrams.loki3.com/BracketList"/>
    <dgm:cxn modelId="{AFD09D56-BB6A-40CF-A2D0-083C0F5B2F8A}" srcId="{A0D6D94E-517B-436B-8438-B51FAEEC2570}" destId="{24082C2B-143A-4BA4-8010-54C6A68013DC}" srcOrd="2" destOrd="0" parTransId="{A2854523-3E6E-4F24-959B-9FA8ED1AEB51}" sibTransId="{5D9FA6B4-3D1A-411C-8AE7-A26572F5BDF5}"/>
    <dgm:cxn modelId="{304BE6AB-9E05-44FE-9B19-4D4B0064E669}" type="presOf" srcId="{24082C2B-143A-4BA4-8010-54C6A68013DC}" destId="{031E90DB-AD1C-425C-AA0D-1C0D05047324}" srcOrd="0" destOrd="2" presId="urn:diagrams.loki3.com/BracketList"/>
    <dgm:cxn modelId="{F8D9FD95-CD10-4597-8474-BF008CCC5582}" type="presOf" srcId="{73C06064-DA94-4820-A1F8-CD12A2B7DADF}" destId="{031E90DB-AD1C-425C-AA0D-1C0D05047324}" srcOrd="0" destOrd="1" presId="urn:diagrams.loki3.com/BracketList"/>
    <dgm:cxn modelId="{BB022D8E-DC50-44AA-BBA0-8D84A64FCF3C}" srcId="{9B05BE70-59EC-41D7-8DA0-DEB362EAC141}" destId="{A03B3CA2-BB70-45D6-BC44-8BA107D9D70A}" srcOrd="1" destOrd="0" parTransId="{562AB61A-D34F-48EE-9BD8-837B4B6F23BA}" sibTransId="{F53C29AB-FC76-4721-A3EB-F00117D3504F}"/>
    <dgm:cxn modelId="{B803DA2F-67A3-49D3-993B-9675B8A80588}" srcId="{A0D6D94E-517B-436B-8438-B51FAEEC2570}" destId="{73C06064-DA94-4820-A1F8-CD12A2B7DADF}" srcOrd="1" destOrd="0" parTransId="{254AABF1-EA5B-4EF9-9B82-71F76623E85E}" sibTransId="{7C60784B-1BAC-45EC-A9E5-4044E2E05C9D}"/>
    <dgm:cxn modelId="{0BE12E37-04C4-4E02-B629-D8A0D23D6B02}" srcId="{A03B3CA2-BB70-45D6-BC44-8BA107D9D70A}" destId="{3A433D85-06AB-4EFB-BEA9-A951F193E206}" srcOrd="7" destOrd="0" parTransId="{306403A5-872A-4143-958A-74D413B05D37}" sibTransId="{68BF5A38-5D0C-4D36-BB41-3EC2CA4D871E}"/>
    <dgm:cxn modelId="{28AA22C0-CF5E-449F-BA72-458A02E614CF}" type="presOf" srcId="{34214A02-6113-4366-BC5F-79375F6CDED4}" destId="{0EA08AB0-908D-4988-AACD-EB360F632353}" srcOrd="0" destOrd="3" presId="urn:diagrams.loki3.com/BracketList"/>
    <dgm:cxn modelId="{94D70BF9-D0B9-4A53-B0A9-5C196255650D}" srcId="{A03B3CA2-BB70-45D6-BC44-8BA107D9D70A}" destId="{34214A02-6113-4366-BC5F-79375F6CDED4}" srcOrd="3" destOrd="0" parTransId="{C4A40384-45EE-4158-99BD-FA616677C19F}" sibTransId="{19832DD9-DB71-4CCF-828C-544B98624AAF}"/>
    <dgm:cxn modelId="{7F49A79E-4B7C-468A-9CE1-AB95EB3296E0}" srcId="{A03B3CA2-BB70-45D6-BC44-8BA107D9D70A}" destId="{FD3337D3-6D3B-4766-AA94-162A23EFD078}" srcOrd="6" destOrd="0" parTransId="{21402695-4FC1-4650-A923-C79CB1A8104D}" sibTransId="{FDECD9F5-8134-41AE-ABBE-3F2063A34464}"/>
    <dgm:cxn modelId="{6E455D98-E896-4ABA-A749-F207CC6D4B98}" srcId="{A03B3CA2-BB70-45D6-BC44-8BA107D9D70A}" destId="{3213ECD3-6067-4CE3-8F33-069C70EEA38E}" srcOrd="5" destOrd="0" parTransId="{AAC63778-F210-4B0C-8FE9-34DF3082C7FF}" sibTransId="{25EBE895-1523-4B50-86C4-851CB6640D4C}"/>
    <dgm:cxn modelId="{DD108996-8245-4763-BDDC-CA081BBCCA1E}" srcId="{9B05BE70-59EC-41D7-8DA0-DEB362EAC141}" destId="{A0D6D94E-517B-436B-8438-B51FAEEC2570}" srcOrd="0" destOrd="0" parTransId="{20ECA313-2462-453A-8329-0446C897A626}" sibTransId="{3A019F5C-7498-401D-9CB7-E1A964A48D1B}"/>
    <dgm:cxn modelId="{BC7E9860-D64B-4D37-81B2-69EAFD0EEB57}" srcId="{A03B3CA2-BB70-45D6-BC44-8BA107D9D70A}" destId="{6595A5E9-FA58-4A9B-B5EF-6B3502600A89}" srcOrd="9" destOrd="0" parTransId="{AD533DB0-7133-4858-B212-DAC693EA4F5B}" sibTransId="{123A5DEE-9D76-4CBD-AA91-D9230FB1C7B1}"/>
    <dgm:cxn modelId="{3B1725C7-531B-4DC4-99B1-E3F453C3101D}" type="presOf" srcId="{A3ED983F-61A1-4A09-91B5-DCFCC5F13B49}" destId="{0EA08AB0-908D-4988-AACD-EB360F632353}" srcOrd="0" destOrd="4" presId="urn:diagrams.loki3.com/BracketList"/>
    <dgm:cxn modelId="{A4BD674C-0801-4850-9B7F-3AF2B0444920}" type="presOf" srcId="{3213ECD3-6067-4CE3-8F33-069C70EEA38E}" destId="{0EA08AB0-908D-4988-AACD-EB360F632353}" srcOrd="0" destOrd="5" presId="urn:diagrams.loki3.com/BracketList"/>
    <dgm:cxn modelId="{41DBC2FF-634E-4D46-806F-06A9A6EB4578}" type="presOf" srcId="{A0D6D94E-517B-436B-8438-B51FAEEC2570}" destId="{0A009890-5564-42E7-B1CF-E6F381956892}" srcOrd="0" destOrd="0" presId="urn:diagrams.loki3.com/BracketList"/>
    <dgm:cxn modelId="{F020C10B-4219-44CD-99C4-29926D234440}" srcId="{A03B3CA2-BB70-45D6-BC44-8BA107D9D70A}" destId="{752F24B5-2483-42D0-8C8A-0715A3615684}" srcOrd="0" destOrd="0" parTransId="{29507A7D-90C8-4C9F-B0AF-1B918E35376A}" sibTransId="{57727D6C-7933-4EAA-8B1F-2C07DA304212}"/>
    <dgm:cxn modelId="{8AA03424-7639-4A3A-8F3B-CBC4B0CD9ECC}" srcId="{A03B3CA2-BB70-45D6-BC44-8BA107D9D70A}" destId="{A3ED983F-61A1-4A09-91B5-DCFCC5F13B49}" srcOrd="4" destOrd="0" parTransId="{10C8E088-2DE9-4FF4-BF8E-13627EF8BD00}" sibTransId="{0C94361E-4BBF-4BCC-8FCB-FA5D75887467}"/>
    <dgm:cxn modelId="{0A71B618-7FAB-46C1-B647-D00BB310FCCE}" type="presOf" srcId="{3A433D85-06AB-4EFB-BEA9-A951F193E206}" destId="{0EA08AB0-908D-4988-AACD-EB360F632353}" srcOrd="0" destOrd="7" presId="urn:diagrams.loki3.com/BracketList"/>
    <dgm:cxn modelId="{61E228FF-3317-4652-9FD2-89347E55F3D3}" type="presOf" srcId="{FD3337D3-6D3B-4766-AA94-162A23EFD078}" destId="{0EA08AB0-908D-4988-AACD-EB360F632353}" srcOrd="0" destOrd="6" presId="urn:diagrams.loki3.com/BracketList"/>
    <dgm:cxn modelId="{CD324013-A976-428E-BECC-AA507E7356BB}" type="presOf" srcId="{4266E275-B16D-4666-A6D0-3BA3B38D0084}" destId="{0EA08AB0-908D-4988-AACD-EB360F632353}" srcOrd="0" destOrd="8" presId="urn:diagrams.loki3.com/BracketList"/>
    <dgm:cxn modelId="{7E22036C-24C7-4C61-A34B-F956BAE7C8B5}" srcId="{A0D6D94E-517B-436B-8438-B51FAEEC2570}" destId="{02E75D33-5009-4A59-91A1-B17921B991E4}" srcOrd="0" destOrd="0" parTransId="{224876BA-FAF7-467E-9A23-09C066C566D0}" sibTransId="{11D19033-7AAC-4191-B981-6EFA959A101B}"/>
    <dgm:cxn modelId="{44555A05-BE74-45F6-83D9-6A864F5AB692}" type="presOf" srcId="{6595A5E9-FA58-4A9B-B5EF-6B3502600A89}" destId="{0EA08AB0-908D-4988-AACD-EB360F632353}" srcOrd="0" destOrd="9" presId="urn:diagrams.loki3.com/BracketList"/>
    <dgm:cxn modelId="{DC2EDEBD-BFBC-45C1-9530-F3C07F6A51B1}" srcId="{A03B3CA2-BB70-45D6-BC44-8BA107D9D70A}" destId="{4266E275-B16D-4666-A6D0-3BA3B38D0084}" srcOrd="8" destOrd="0" parTransId="{CC77A7A9-31A6-4BEB-A642-69B7A3901AF1}" sibTransId="{513CAB55-E45B-428E-BCFE-61FDDBFC89E4}"/>
    <dgm:cxn modelId="{8EFA1C14-5482-47C7-80A5-FF9F95340D8E}" srcId="{A03B3CA2-BB70-45D6-BC44-8BA107D9D70A}" destId="{6D279850-96DE-4741-A6F1-8BC3DFE36063}" srcOrd="1" destOrd="0" parTransId="{C3E26D4B-2EC6-4111-A7CB-1105FB4FF8E2}" sibTransId="{63F50635-E2E7-4FF7-A86D-4CED347720B1}"/>
    <dgm:cxn modelId="{F7888E14-73F7-478B-A2DE-D552A971EC69}" type="presOf" srcId="{6D279850-96DE-4741-A6F1-8BC3DFE36063}" destId="{0EA08AB0-908D-4988-AACD-EB360F632353}" srcOrd="0" destOrd="1" presId="urn:diagrams.loki3.com/BracketList"/>
    <dgm:cxn modelId="{01482A6E-02D4-4ABE-B0C8-14E410AB54CE}" type="presOf" srcId="{02E75D33-5009-4A59-91A1-B17921B991E4}" destId="{031E90DB-AD1C-425C-AA0D-1C0D05047324}" srcOrd="0" destOrd="0" presId="urn:diagrams.loki3.com/BracketList"/>
    <dgm:cxn modelId="{5DA8A34B-0CEA-411A-89AF-3B065020A1F6}" type="presOf" srcId="{A03B3CA2-BB70-45D6-BC44-8BA107D9D70A}" destId="{73360B88-48B1-46DE-8209-5D20F8F1AD55}" srcOrd="0" destOrd="0" presId="urn:diagrams.loki3.com/BracketList"/>
    <dgm:cxn modelId="{B666D468-2493-42C5-9D95-262298C09DF2}" type="presOf" srcId="{E6B09F7B-9E94-490C-9875-CEC16EE44F33}" destId="{0EA08AB0-908D-4988-AACD-EB360F632353}" srcOrd="0" destOrd="2" presId="urn:diagrams.loki3.com/BracketList"/>
    <dgm:cxn modelId="{605A85DE-45A3-4E25-92BD-FBAB71F8F18E}" type="presOf" srcId="{752F24B5-2483-42D0-8C8A-0715A3615684}" destId="{0EA08AB0-908D-4988-AACD-EB360F632353}" srcOrd="0" destOrd="0" presId="urn:diagrams.loki3.com/BracketList"/>
    <dgm:cxn modelId="{D52B4145-32A9-41A6-BDD1-EE4629982A0C}" type="presParOf" srcId="{5D7003B1-99B4-4C28-B94A-B139B6EFA17D}" destId="{BBD1F9C1-7A51-4F53-8547-9037D9DC6C16}" srcOrd="0" destOrd="0" presId="urn:diagrams.loki3.com/BracketList"/>
    <dgm:cxn modelId="{E77F4604-8F80-4D23-81F1-F331A323BA2A}" type="presParOf" srcId="{BBD1F9C1-7A51-4F53-8547-9037D9DC6C16}" destId="{0A009890-5564-42E7-B1CF-E6F381956892}" srcOrd="0" destOrd="0" presId="urn:diagrams.loki3.com/BracketList"/>
    <dgm:cxn modelId="{28795B5E-D886-44DF-844C-A1842F775662}" type="presParOf" srcId="{BBD1F9C1-7A51-4F53-8547-9037D9DC6C16}" destId="{B6E258FD-4944-42A7-9A43-D090DC109128}" srcOrd="1" destOrd="0" presId="urn:diagrams.loki3.com/BracketList"/>
    <dgm:cxn modelId="{2157E46F-CFDA-4A36-82AB-EAAB557A589D}" type="presParOf" srcId="{BBD1F9C1-7A51-4F53-8547-9037D9DC6C16}" destId="{39053185-E5F0-4179-91E5-EF69D4E2265A}" srcOrd="2" destOrd="0" presId="urn:diagrams.loki3.com/BracketList"/>
    <dgm:cxn modelId="{CB8BEB6D-842F-44A7-B862-37624AE182F1}" type="presParOf" srcId="{BBD1F9C1-7A51-4F53-8547-9037D9DC6C16}" destId="{031E90DB-AD1C-425C-AA0D-1C0D05047324}" srcOrd="3" destOrd="0" presId="urn:diagrams.loki3.com/BracketList"/>
    <dgm:cxn modelId="{C1AFDFA0-7E75-4F65-B9DB-0C1A615E3A57}" type="presParOf" srcId="{5D7003B1-99B4-4C28-B94A-B139B6EFA17D}" destId="{6C840634-3F90-4C3E-AD2F-4F44EC10CB4C}" srcOrd="1" destOrd="0" presId="urn:diagrams.loki3.com/BracketList"/>
    <dgm:cxn modelId="{DF82232C-4EDD-4E50-93C0-4CC540BE000F}" type="presParOf" srcId="{5D7003B1-99B4-4C28-B94A-B139B6EFA17D}" destId="{6F9BE566-F757-4A17-A572-D35032600059}" srcOrd="2" destOrd="0" presId="urn:diagrams.loki3.com/BracketList"/>
    <dgm:cxn modelId="{AC2505F3-CA40-4779-A597-11EC30C52155}" type="presParOf" srcId="{6F9BE566-F757-4A17-A572-D35032600059}" destId="{73360B88-48B1-46DE-8209-5D20F8F1AD55}" srcOrd="0" destOrd="0" presId="urn:diagrams.loki3.com/BracketList"/>
    <dgm:cxn modelId="{5747C606-CEEB-4FBB-AFCE-986516A25003}" type="presParOf" srcId="{6F9BE566-F757-4A17-A572-D35032600059}" destId="{DABCFDBF-021C-41DB-94ED-E743CE2177F4}" srcOrd="1" destOrd="0" presId="urn:diagrams.loki3.com/BracketList"/>
    <dgm:cxn modelId="{CB181AD2-38F1-42AF-890A-0FEF72365AEA}" type="presParOf" srcId="{6F9BE566-F757-4A17-A572-D35032600059}" destId="{9DEC55A8-65E7-45E0-8CC2-6ED3F45B779A}" srcOrd="2" destOrd="0" presId="urn:diagrams.loki3.com/BracketList"/>
    <dgm:cxn modelId="{8779BA0F-6B23-40DA-AB0F-3F85F9F0CBE2}" type="presParOf" srcId="{6F9BE566-F757-4A17-A572-D35032600059}" destId="{0EA08AB0-908D-4988-AACD-EB360F6323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First topical Phosphodiesterase 4 inhibitor (PDE-4)</a:t>
          </a: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 sz="1400"/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 sz="1400"/>
        </a:p>
      </dgm:t>
    </dgm:pt>
    <dgm:pt modelId="{19968129-7765-4ACF-85A8-235557E43762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U.S. FDA approved in December 2016 for mild-moderate atopic dermatitis in patients 2 years of age and older</a:t>
          </a: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 sz="1400"/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 sz="1400"/>
        </a:p>
      </dgm:t>
    </dgm:pt>
    <dgm:pt modelId="{1B30F122-0122-4C66-9D41-6A7416FBA257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Mechanism of action: by inhibition PDE-4, results in increase intracellular </a:t>
          </a:r>
          <a:r>
            <a:rPr lang="en-US" sz="1800" dirty="0" err="1">
              <a:latin typeface="Calibri" panose="020F0502020204030204" pitchFamily="34" charset="0"/>
              <a:cs typeface="Calibri" panose="020F0502020204030204" pitchFamily="34" charset="0"/>
            </a:rPr>
            <a:t>cAMP</a:t>
          </a: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 levels which is suppression the release of pro-inflammatory cytokines</a:t>
          </a:r>
        </a:p>
      </dgm:t>
    </dgm:pt>
    <dgm:pt modelId="{4A26A39C-97A0-439B-AF2A-F62B813D1227}" type="parTrans" cxnId="{5562A7E4-A03D-4A9C-B5CD-A96BB5D1BBEE}">
      <dgm:prSet/>
      <dgm:spPr/>
      <dgm:t>
        <a:bodyPr/>
        <a:lstStyle/>
        <a:p>
          <a:endParaRPr lang="en-US" sz="1400"/>
        </a:p>
      </dgm:t>
    </dgm:pt>
    <dgm:pt modelId="{C6A8C438-6E29-4150-B6E2-5B558ED0E0EF}" type="sibTrans" cxnId="{5562A7E4-A03D-4A9C-B5CD-A96BB5D1BBEE}">
      <dgm:prSet/>
      <dgm:spPr/>
      <dgm:t>
        <a:bodyPr/>
        <a:lstStyle/>
        <a:p>
          <a:endParaRPr lang="en-US" sz="1400"/>
        </a:p>
      </dgm:t>
    </dgm:pt>
    <dgm:pt modelId="{DD9BD936-42A2-4E3A-B949-1CE83BEA0B7A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Crisaborole ointment 2% apply twice daily supplies in 60 g and 100 g tube.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884F40-0768-47F9-8520-28D2A1201543}" type="parTrans" cxnId="{7D441D71-97C0-421F-9290-282F8DB59176}">
      <dgm:prSet/>
      <dgm:spPr/>
      <dgm:t>
        <a:bodyPr/>
        <a:lstStyle/>
        <a:p>
          <a:endParaRPr lang="en-US" sz="1400"/>
        </a:p>
      </dgm:t>
    </dgm:pt>
    <dgm:pt modelId="{1FAC5F72-1114-49CD-AD50-D073DF388786}" type="sibTrans" cxnId="{7D441D71-97C0-421F-9290-282F8DB59176}">
      <dgm:prSet/>
      <dgm:spPr/>
      <dgm:t>
        <a:bodyPr/>
        <a:lstStyle/>
        <a:p>
          <a:endParaRPr lang="en-US" sz="1400"/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9228-CCD0-43E7-A96F-A1EEC29EBD45}" type="pres">
      <dgm:prSet presAssocID="{F21ABD9A-459F-45F3-AF9C-99D595BF237F}" presName="sibTrans" presStyleCnt="0"/>
      <dgm:spPr/>
    </dgm:pt>
    <dgm:pt modelId="{67A93E6C-2714-4B8B-950A-2CE9B305F23C}" type="pres">
      <dgm:prSet presAssocID="{1B30F122-0122-4C66-9D41-6A7416FBA2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51BAE-FBD2-4592-AD4B-12137F4987B3}" type="pres">
      <dgm:prSet presAssocID="{C6A8C438-6E29-4150-B6E2-5B558ED0E0EF}" presName="sibTrans" presStyleCnt="0"/>
      <dgm:spPr/>
    </dgm:pt>
    <dgm:pt modelId="{8864E399-4AB9-487A-8CC3-7406895F96D4}" type="pres">
      <dgm:prSet presAssocID="{DD9BD936-42A2-4E3A-B949-1CE83BEA0B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D8E55-B7B6-4207-AEFF-B393E8108709}" type="presOf" srcId="{DD9BD936-42A2-4E3A-B949-1CE83BEA0B7A}" destId="{8864E399-4AB9-487A-8CC3-7406895F96D4}" srcOrd="0" destOrd="0" presId="urn:microsoft.com/office/officeart/2005/8/layout/default"/>
    <dgm:cxn modelId="{5562A7E4-A03D-4A9C-B5CD-A96BB5D1BBEE}" srcId="{FE5F5051-52A4-4ECB-8A68-F42E79ACAC2F}" destId="{1B30F122-0122-4C66-9D41-6A7416FBA257}" srcOrd="2" destOrd="0" parTransId="{4A26A39C-97A0-439B-AF2A-F62B813D1227}" sibTransId="{C6A8C438-6E29-4150-B6E2-5B558ED0E0EF}"/>
    <dgm:cxn modelId="{CB3DADBC-D5DA-4CEA-9557-60BC773C0D66}" type="presOf" srcId="{8DFB6B43-AA46-40B5-8DE6-49B53FB53254}" destId="{8556D51C-00E8-4D20-BCA8-38655466FBB3}" srcOrd="0" destOrd="0" presId="urn:microsoft.com/office/officeart/2005/8/layout/default"/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033B0D86-FE2D-43B5-80B0-DA3AC7130C33}" type="presOf" srcId="{FE5F5051-52A4-4ECB-8A68-F42E79ACAC2F}" destId="{D70FF008-A9C8-41FB-ADB4-708FEA1FD7DC}" srcOrd="0" destOrd="0" presId="urn:microsoft.com/office/officeart/2005/8/layout/default"/>
    <dgm:cxn modelId="{267C27EC-E6AD-48D2-A67D-83AD1BAC2ED5}" type="presOf" srcId="{1B30F122-0122-4C66-9D41-6A7416FBA257}" destId="{67A93E6C-2714-4B8B-950A-2CE9B305F23C}" srcOrd="0" destOrd="0" presId="urn:microsoft.com/office/officeart/2005/8/layout/default"/>
    <dgm:cxn modelId="{00B2422D-3FC7-437D-B808-AD238223223B}" type="presOf" srcId="{19968129-7765-4ACF-85A8-235557E43762}" destId="{0A33A0BE-73AD-46AE-AF37-5BF7A8439C41}" srcOrd="0" destOrd="0" presId="urn:microsoft.com/office/officeart/2005/8/layout/default"/>
    <dgm:cxn modelId="{7D441D71-97C0-421F-9290-282F8DB59176}" srcId="{FE5F5051-52A4-4ECB-8A68-F42E79ACAC2F}" destId="{DD9BD936-42A2-4E3A-B949-1CE83BEA0B7A}" srcOrd="3" destOrd="0" parTransId="{D5884F40-0768-47F9-8520-28D2A1201543}" sibTransId="{1FAC5F72-1114-49CD-AD50-D073DF388786}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8998EAA6-7915-46A2-BD60-1DF11D590E68}" type="presParOf" srcId="{D70FF008-A9C8-41FB-ADB4-708FEA1FD7DC}" destId="{8556D51C-00E8-4D20-BCA8-38655466FBB3}" srcOrd="0" destOrd="0" presId="urn:microsoft.com/office/officeart/2005/8/layout/default"/>
    <dgm:cxn modelId="{E00049EB-9463-4ABE-A43C-E9AEC7286C5E}" type="presParOf" srcId="{D70FF008-A9C8-41FB-ADB4-708FEA1FD7DC}" destId="{719A7015-4D0B-4C2A-8F9A-451EAC9F0D16}" srcOrd="1" destOrd="0" presId="urn:microsoft.com/office/officeart/2005/8/layout/default"/>
    <dgm:cxn modelId="{31CC62CD-F878-4D14-A156-26CC38628EC4}" type="presParOf" srcId="{D70FF008-A9C8-41FB-ADB4-708FEA1FD7DC}" destId="{0A33A0BE-73AD-46AE-AF37-5BF7A8439C41}" srcOrd="2" destOrd="0" presId="urn:microsoft.com/office/officeart/2005/8/layout/default"/>
    <dgm:cxn modelId="{988F865D-0D15-4C5F-A887-F618570E4267}" type="presParOf" srcId="{D70FF008-A9C8-41FB-ADB4-708FEA1FD7DC}" destId="{9A4F9228-CCD0-43E7-A96F-A1EEC29EBD45}" srcOrd="3" destOrd="0" presId="urn:microsoft.com/office/officeart/2005/8/layout/default"/>
    <dgm:cxn modelId="{3D204775-10AB-4E3F-B57E-698ED682C493}" type="presParOf" srcId="{D70FF008-A9C8-41FB-ADB4-708FEA1FD7DC}" destId="{67A93E6C-2714-4B8B-950A-2CE9B305F23C}" srcOrd="4" destOrd="0" presId="urn:microsoft.com/office/officeart/2005/8/layout/default"/>
    <dgm:cxn modelId="{56368E94-839F-46DD-82C3-8C0069A4753D}" type="presParOf" srcId="{D70FF008-A9C8-41FB-ADB4-708FEA1FD7DC}" destId="{7C151BAE-FBD2-4592-AD4B-12137F4987B3}" srcOrd="5" destOrd="0" presId="urn:microsoft.com/office/officeart/2005/8/layout/default"/>
    <dgm:cxn modelId="{4ACAB7C9-0EBC-4EAD-81E8-8705808C6AA2}" type="presParOf" srcId="{D70FF008-A9C8-41FB-ADB4-708FEA1FD7DC}" destId="{8864E399-4AB9-487A-8CC3-7406895F96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Dupilumab is a successful currently available biologic treatment of a moderate to severe Atopic Dermatitis (AD) </a:t>
          </a: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 sz="1100"/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 sz="1100"/>
        </a:p>
      </dgm:t>
    </dgm:pt>
    <dgm:pt modelId="{19968129-7765-4ACF-85A8-235557E43762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It is a fully human monoclonal antibody directed against the shared alpha subunit of the IL-4 receptor resulting in signaling blockade of IL-4 and IL-13, which are key drivers of Th2-mediated inflammation of AD </a:t>
          </a: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 sz="1100"/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 sz="1100"/>
        </a:p>
      </dgm:t>
    </dgm:pt>
    <dgm:pt modelId="{1B30F122-0122-4C66-9D41-6A7416FBA257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Suppresses the expression of genes related to the activation of Th2 cells and related inflammatory pathways, a major driver in AD clinical disease</a:t>
          </a:r>
        </a:p>
      </dgm:t>
    </dgm:pt>
    <dgm:pt modelId="{4A26A39C-97A0-439B-AF2A-F62B813D1227}" type="parTrans" cxnId="{5562A7E4-A03D-4A9C-B5CD-A96BB5D1BBEE}">
      <dgm:prSet/>
      <dgm:spPr/>
      <dgm:t>
        <a:bodyPr/>
        <a:lstStyle/>
        <a:p>
          <a:endParaRPr lang="en-US" sz="1100"/>
        </a:p>
      </dgm:t>
    </dgm:pt>
    <dgm:pt modelId="{C6A8C438-6E29-4150-B6E2-5B558ED0E0EF}" type="sibTrans" cxnId="{5562A7E4-A03D-4A9C-B5CD-A96BB5D1BBEE}">
      <dgm:prSet/>
      <dgm:spPr/>
      <dgm:t>
        <a:bodyPr/>
        <a:lstStyle/>
        <a:p>
          <a:endParaRPr lang="en-US" sz="1100"/>
        </a:p>
      </dgm:t>
    </dgm:pt>
    <dgm:pt modelId="{DD9BD936-42A2-4E3A-B949-1CE83BEA0B7A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Indications: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Moderate to severe AD not responding to topical treatment (as monotherapy or in combination with topical steroids) in 12 year olds and up.</a:t>
          </a:r>
        </a:p>
        <a:p>
          <a:endParaRPr lang="en-US" sz="1400" b="1" dirty="0"/>
        </a:p>
      </dgm:t>
    </dgm:pt>
    <dgm:pt modelId="{D5884F40-0768-47F9-8520-28D2A1201543}" type="parTrans" cxnId="{7D441D71-97C0-421F-9290-282F8DB59176}">
      <dgm:prSet/>
      <dgm:spPr/>
      <dgm:t>
        <a:bodyPr/>
        <a:lstStyle/>
        <a:p>
          <a:endParaRPr lang="en-US" sz="1100"/>
        </a:p>
      </dgm:t>
    </dgm:pt>
    <dgm:pt modelId="{1FAC5F72-1114-49CD-AD50-D073DF388786}" type="sibTrans" cxnId="{7D441D71-97C0-421F-9290-282F8DB59176}">
      <dgm:prSet/>
      <dgm:spPr/>
      <dgm:t>
        <a:bodyPr/>
        <a:lstStyle/>
        <a:p>
          <a:endParaRPr lang="en-US" sz="1100"/>
        </a:p>
      </dgm:t>
    </dgm:pt>
    <dgm:pt modelId="{FA5DC388-70A8-4115-B6CB-CE12DE082D70}">
      <dgm:prSet custT="1"/>
      <dgm:spPr/>
      <dgm:t>
        <a:bodyPr/>
        <a:lstStyle/>
        <a:p>
          <a:r>
            <a:rPr lang="en-US" sz="11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Dose: </a:t>
          </a: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300 mg </a:t>
          </a:r>
          <a:r>
            <a:rPr lang="en-US" sz="1100" dirty="0" err="1">
              <a:latin typeface="Calibri" panose="020F0502020204030204" pitchFamily="34" charset="0"/>
              <a:cs typeface="Calibri" panose="020F0502020204030204" pitchFamily="34" charset="0"/>
            </a:rPr>
            <a:t>subq</a:t>
          </a: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/ 200 mg </a:t>
          </a:r>
          <a:r>
            <a:rPr lang="en-US" sz="1100" dirty="0" err="1">
              <a:latin typeface="Calibri" panose="020F0502020204030204" pitchFamily="34" charset="0"/>
              <a:cs typeface="Calibri" panose="020F0502020204030204" pitchFamily="34" charset="0"/>
            </a:rPr>
            <a:t>subq</a:t>
          </a: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…60 kg. </a:t>
          </a:r>
          <a:r>
            <a:rPr lang="en-US" sz="1100" dirty="0" err="1">
              <a:latin typeface="Calibri" panose="020F0502020204030204" pitchFamily="34" charset="0"/>
              <a:cs typeface="Calibri" panose="020F0502020204030204" pitchFamily="34" charset="0"/>
            </a:rPr>
            <a:t>Dupixent</a:t>
          </a: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 comes in a pre-filled syringe and can be self-administered as a subcutaneous injection every other week after an initial loading dose (600mg) . It can be used with or without topical corticosteroids.</a:t>
          </a:r>
        </a:p>
      </dgm:t>
    </dgm:pt>
    <dgm:pt modelId="{F9D0F896-246A-45C1-ACA9-0E563D6E5831}" type="parTrans" cxnId="{A1DE0EF8-563D-4376-B813-1BE488E7128B}">
      <dgm:prSet/>
      <dgm:spPr/>
      <dgm:t>
        <a:bodyPr/>
        <a:lstStyle/>
        <a:p>
          <a:endParaRPr lang="en-US" sz="1400"/>
        </a:p>
      </dgm:t>
    </dgm:pt>
    <dgm:pt modelId="{AB009521-163F-4816-BC94-22395B6C4D67}" type="sibTrans" cxnId="{A1DE0EF8-563D-4376-B813-1BE488E7128B}">
      <dgm:prSet/>
      <dgm:spPr/>
      <dgm:t>
        <a:bodyPr/>
        <a:lstStyle/>
        <a:p>
          <a:endParaRPr lang="en-US" sz="1400"/>
        </a:p>
      </dgm:t>
    </dgm:pt>
    <dgm:pt modelId="{C93245AD-F777-42C8-B282-85511F151B9D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An open label multicenter extension study revealed a favorable long-term (&gt; 1 year) safety and efficacy profile in adults</a:t>
          </a:r>
        </a:p>
      </dgm:t>
    </dgm:pt>
    <dgm:pt modelId="{E643B3D1-E106-4650-BAA5-5B536F68F1A2}" type="parTrans" cxnId="{B9E6EFB7-62AA-4D6B-8B99-1F61054C9CE2}">
      <dgm:prSet/>
      <dgm:spPr/>
      <dgm:t>
        <a:bodyPr/>
        <a:lstStyle/>
        <a:p>
          <a:endParaRPr lang="en-US" sz="1400"/>
        </a:p>
      </dgm:t>
    </dgm:pt>
    <dgm:pt modelId="{55A84827-13A6-4A1E-9E15-BDC1FA69DF89}" type="sibTrans" cxnId="{B9E6EFB7-62AA-4D6B-8B99-1F61054C9CE2}">
      <dgm:prSet/>
      <dgm:spPr/>
      <dgm:t>
        <a:bodyPr/>
        <a:lstStyle/>
        <a:p>
          <a:endParaRPr lang="en-US" sz="1400"/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9228-CCD0-43E7-A96F-A1EEC29EBD45}" type="pres">
      <dgm:prSet presAssocID="{F21ABD9A-459F-45F3-AF9C-99D595BF237F}" presName="sibTrans" presStyleCnt="0"/>
      <dgm:spPr/>
    </dgm:pt>
    <dgm:pt modelId="{67A93E6C-2714-4B8B-950A-2CE9B305F23C}" type="pres">
      <dgm:prSet presAssocID="{1B30F122-0122-4C66-9D41-6A7416FBA2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51BAE-FBD2-4592-AD4B-12137F4987B3}" type="pres">
      <dgm:prSet presAssocID="{C6A8C438-6E29-4150-B6E2-5B558ED0E0EF}" presName="sibTrans" presStyleCnt="0"/>
      <dgm:spPr/>
    </dgm:pt>
    <dgm:pt modelId="{8864E399-4AB9-487A-8CC3-7406895F96D4}" type="pres">
      <dgm:prSet presAssocID="{DD9BD936-42A2-4E3A-B949-1CE83BEA0B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9A11A-D833-4278-BB46-E74FEE172796}" type="pres">
      <dgm:prSet presAssocID="{1FAC5F72-1114-49CD-AD50-D073DF388786}" presName="sibTrans" presStyleCnt="0"/>
      <dgm:spPr/>
    </dgm:pt>
    <dgm:pt modelId="{15589C31-F6D4-4111-80BA-B1535FE938AE}" type="pres">
      <dgm:prSet presAssocID="{FA5DC388-70A8-4115-B6CB-CE12DE082D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5E983-FFEB-436E-968D-C200693EE779}" type="pres">
      <dgm:prSet presAssocID="{AB009521-163F-4816-BC94-22395B6C4D67}" presName="sibTrans" presStyleCnt="0"/>
      <dgm:spPr/>
    </dgm:pt>
    <dgm:pt modelId="{18055B1E-71F2-4394-A6F7-4F14657FCC57}" type="pres">
      <dgm:prSet presAssocID="{C93245AD-F777-42C8-B282-85511F151B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6EFB7-62AA-4D6B-8B99-1F61054C9CE2}" srcId="{FE5F5051-52A4-4ECB-8A68-F42E79ACAC2F}" destId="{C93245AD-F777-42C8-B282-85511F151B9D}" srcOrd="5" destOrd="0" parTransId="{E643B3D1-E106-4650-BAA5-5B536F68F1A2}" sibTransId="{55A84827-13A6-4A1E-9E15-BDC1FA69DF89}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7D441D71-97C0-421F-9290-282F8DB59176}" srcId="{FE5F5051-52A4-4ECB-8A68-F42E79ACAC2F}" destId="{DD9BD936-42A2-4E3A-B949-1CE83BEA0B7A}" srcOrd="3" destOrd="0" parTransId="{D5884F40-0768-47F9-8520-28D2A1201543}" sibTransId="{1FAC5F72-1114-49CD-AD50-D073DF388786}"/>
    <dgm:cxn modelId="{588AFA71-6296-4D5B-8F84-290CE2A63839}" type="presOf" srcId="{C93245AD-F777-42C8-B282-85511F151B9D}" destId="{18055B1E-71F2-4394-A6F7-4F14657FCC57}" srcOrd="0" destOrd="0" presId="urn:microsoft.com/office/officeart/2005/8/layout/default"/>
    <dgm:cxn modelId="{F8F923B0-0CE5-451C-8F11-6B0AE1C0706B}" type="presOf" srcId="{1B30F122-0122-4C66-9D41-6A7416FBA257}" destId="{67A93E6C-2714-4B8B-950A-2CE9B305F23C}" srcOrd="0" destOrd="0" presId="urn:microsoft.com/office/officeart/2005/8/layout/default"/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6FE13A7E-721C-40EC-AE67-0D08628DA345}" type="presOf" srcId="{19968129-7765-4ACF-85A8-235557E43762}" destId="{0A33A0BE-73AD-46AE-AF37-5BF7A8439C41}" srcOrd="0" destOrd="0" presId="urn:microsoft.com/office/officeart/2005/8/layout/default"/>
    <dgm:cxn modelId="{AFE1C0DE-8750-4058-8B03-173B0AEBC4B6}" type="presOf" srcId="{8DFB6B43-AA46-40B5-8DE6-49B53FB53254}" destId="{8556D51C-00E8-4D20-BCA8-38655466FBB3}" srcOrd="0" destOrd="0" presId="urn:microsoft.com/office/officeart/2005/8/layout/default"/>
    <dgm:cxn modelId="{AABC0DE8-089D-4E5C-922B-B44794D4C947}" type="presOf" srcId="{DD9BD936-42A2-4E3A-B949-1CE83BEA0B7A}" destId="{8864E399-4AB9-487A-8CC3-7406895F96D4}" srcOrd="0" destOrd="0" presId="urn:microsoft.com/office/officeart/2005/8/layout/default"/>
    <dgm:cxn modelId="{065F8028-E1F6-49AD-81B2-F0DE4C22BF63}" type="presOf" srcId="{FE5F5051-52A4-4ECB-8A68-F42E79ACAC2F}" destId="{D70FF008-A9C8-41FB-ADB4-708FEA1FD7DC}" srcOrd="0" destOrd="0" presId="urn:microsoft.com/office/officeart/2005/8/layout/default"/>
    <dgm:cxn modelId="{A1DE0EF8-563D-4376-B813-1BE488E7128B}" srcId="{FE5F5051-52A4-4ECB-8A68-F42E79ACAC2F}" destId="{FA5DC388-70A8-4115-B6CB-CE12DE082D70}" srcOrd="4" destOrd="0" parTransId="{F9D0F896-246A-45C1-ACA9-0E563D6E5831}" sibTransId="{AB009521-163F-4816-BC94-22395B6C4D67}"/>
    <dgm:cxn modelId="{5562A7E4-A03D-4A9C-B5CD-A96BB5D1BBEE}" srcId="{FE5F5051-52A4-4ECB-8A68-F42E79ACAC2F}" destId="{1B30F122-0122-4C66-9D41-6A7416FBA257}" srcOrd="2" destOrd="0" parTransId="{4A26A39C-97A0-439B-AF2A-F62B813D1227}" sibTransId="{C6A8C438-6E29-4150-B6E2-5B558ED0E0EF}"/>
    <dgm:cxn modelId="{9A7629C0-07A4-415A-9FD3-BDF450F1F6CA}" type="presOf" srcId="{FA5DC388-70A8-4115-B6CB-CE12DE082D70}" destId="{15589C31-F6D4-4111-80BA-B1535FE938AE}" srcOrd="0" destOrd="0" presId="urn:microsoft.com/office/officeart/2005/8/layout/default"/>
    <dgm:cxn modelId="{92E8898C-C7B8-47DC-9140-6CCD8F9C3D63}" type="presParOf" srcId="{D70FF008-A9C8-41FB-ADB4-708FEA1FD7DC}" destId="{8556D51C-00E8-4D20-BCA8-38655466FBB3}" srcOrd="0" destOrd="0" presId="urn:microsoft.com/office/officeart/2005/8/layout/default"/>
    <dgm:cxn modelId="{ECC548DC-A5EE-4906-AE9E-A208321659A8}" type="presParOf" srcId="{D70FF008-A9C8-41FB-ADB4-708FEA1FD7DC}" destId="{719A7015-4D0B-4C2A-8F9A-451EAC9F0D16}" srcOrd="1" destOrd="0" presId="urn:microsoft.com/office/officeart/2005/8/layout/default"/>
    <dgm:cxn modelId="{C0DA0BE7-E4CA-4CF2-8FC6-F52A3618EE94}" type="presParOf" srcId="{D70FF008-A9C8-41FB-ADB4-708FEA1FD7DC}" destId="{0A33A0BE-73AD-46AE-AF37-5BF7A8439C41}" srcOrd="2" destOrd="0" presId="urn:microsoft.com/office/officeart/2005/8/layout/default"/>
    <dgm:cxn modelId="{1E70DF31-0ED2-4C45-8B59-14B2BB2239BF}" type="presParOf" srcId="{D70FF008-A9C8-41FB-ADB4-708FEA1FD7DC}" destId="{9A4F9228-CCD0-43E7-A96F-A1EEC29EBD45}" srcOrd="3" destOrd="0" presId="urn:microsoft.com/office/officeart/2005/8/layout/default"/>
    <dgm:cxn modelId="{4DCD411B-A014-409C-9BD6-B4DBC6E0BDD8}" type="presParOf" srcId="{D70FF008-A9C8-41FB-ADB4-708FEA1FD7DC}" destId="{67A93E6C-2714-4B8B-950A-2CE9B305F23C}" srcOrd="4" destOrd="0" presId="urn:microsoft.com/office/officeart/2005/8/layout/default"/>
    <dgm:cxn modelId="{79309D1B-3F17-4BA4-939D-AADFA57A78C3}" type="presParOf" srcId="{D70FF008-A9C8-41FB-ADB4-708FEA1FD7DC}" destId="{7C151BAE-FBD2-4592-AD4B-12137F4987B3}" srcOrd="5" destOrd="0" presId="urn:microsoft.com/office/officeart/2005/8/layout/default"/>
    <dgm:cxn modelId="{941F6314-B2CC-405E-8F51-6E490A82E6AA}" type="presParOf" srcId="{D70FF008-A9C8-41FB-ADB4-708FEA1FD7DC}" destId="{8864E399-4AB9-487A-8CC3-7406895F96D4}" srcOrd="6" destOrd="0" presId="urn:microsoft.com/office/officeart/2005/8/layout/default"/>
    <dgm:cxn modelId="{2536FB88-771E-4476-A61B-2F6421D0BD0E}" type="presParOf" srcId="{D70FF008-A9C8-41FB-ADB4-708FEA1FD7DC}" destId="{D059A11A-D833-4278-BB46-E74FEE172796}" srcOrd="7" destOrd="0" presId="urn:microsoft.com/office/officeart/2005/8/layout/default"/>
    <dgm:cxn modelId="{F742E986-AF56-4B0C-8D3A-3E03D69B16B6}" type="presParOf" srcId="{D70FF008-A9C8-41FB-ADB4-708FEA1FD7DC}" destId="{15589C31-F6D4-4111-80BA-B1535FE938AE}" srcOrd="8" destOrd="0" presId="urn:microsoft.com/office/officeart/2005/8/layout/default"/>
    <dgm:cxn modelId="{45500EAA-BCDC-43A4-8C1D-46A2AD358964}" type="presParOf" srcId="{D70FF008-A9C8-41FB-ADB4-708FEA1FD7DC}" destId="{9BA5E983-FFEB-436E-968D-C200693EE779}" srcOrd="9" destOrd="0" presId="urn:microsoft.com/office/officeart/2005/8/layout/default"/>
    <dgm:cxn modelId="{C1C935E6-6C44-4EF3-A2F7-8C5CC4D25BFB}" type="presParOf" srcId="{D70FF008-A9C8-41FB-ADB4-708FEA1FD7DC}" destId="{18055B1E-71F2-4394-A6F7-4F14657FCC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 custT="1"/>
      <dgm:spPr/>
      <dgm:t>
        <a:bodyPr/>
        <a:lstStyle/>
        <a:p>
          <a:pPr algn="ctr"/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Cataracts</a:t>
          </a:r>
        </a:p>
        <a:p>
          <a:pPr algn="ctr" rtl="0"/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Cheilitis</a:t>
          </a:r>
          <a:endParaRPr kumimoji="0" lang="en-US" sz="14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n-US" sz="1400" b="0" i="0" u="sng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Conjunctivitis - Recurrent</a:t>
          </a:r>
          <a:endParaRPr kumimoji="0" lang="en-US" sz="1400" b="0" i="0" u="sng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1"/>
          </a:endParaRPr>
        </a:p>
        <a:p>
          <a:pPr algn="ctr" rtl="0"/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Eczema - Perifollicular accentuation</a:t>
          </a:r>
        </a:p>
        <a:p>
          <a:pPr algn="ctr" rtl="0"/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Facial pallor or erythema</a:t>
          </a:r>
        </a:p>
        <a:p>
          <a:pPr algn="ctr" rtl="0"/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Food intolerance</a:t>
          </a:r>
          <a:endParaRPr kumimoji="0" lang="en-US" sz="14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2"/>
          </a:endParaRPr>
        </a:p>
        <a:p>
          <a:pPr algn="ctr" rtl="0"/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Hand dermatitis - </a:t>
          </a:r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Nonallergic</a:t>
          </a:r>
          <a:endParaRPr kumimoji="0" lang="en-US" sz="14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Ichthyosis</a:t>
          </a:r>
        </a:p>
        <a:p>
          <a:pPr algn="ctr" rtl="0"/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IgE</a:t>
          </a:r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– Elevated</a:t>
          </a:r>
        </a:p>
        <a:p>
          <a:pPr algn="ctr" rtl="0"/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Immediate (type I) skin test reactivity</a:t>
          </a: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/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/>
        </a:p>
      </dgm:t>
    </dgm:pt>
    <dgm:pt modelId="{19968129-7765-4ACF-85A8-235557E43762}">
      <dgm:prSet phldrT="[Text]" custT="1"/>
      <dgm:spPr/>
      <dgm:t>
        <a:bodyPr/>
        <a:lstStyle/>
        <a:p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Infections (cutaneous)</a:t>
          </a:r>
        </a:p>
        <a:p>
          <a:pPr rtl="0"/>
          <a:r>
            <a:rPr kumimoji="0" lang="en-US" sz="12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Dennie</a:t>
          </a:r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-Morgan infraorbital fold</a:t>
          </a: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Itching when sweating</a:t>
          </a: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Keratoconus</a:t>
          </a:r>
          <a:endParaRPr kumimoji="0" lang="en-US" sz="12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3"/>
          </a:endParaRP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Keratosis pilaris</a:t>
          </a:r>
          <a:endParaRPr kumimoji="0" lang="en-US" sz="12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4"/>
          </a:endParaRP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Nipple dermatitis</a:t>
          </a: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Orbital darkening</a:t>
          </a: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Palmar </a:t>
          </a:r>
          <a:r>
            <a:rPr kumimoji="0" lang="en-US" sz="12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hyperlinearity</a:t>
          </a:r>
          <a:endParaRPr kumimoji="0" lang="en-US" sz="12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Pityriasis alba</a:t>
          </a:r>
          <a:endParaRPr kumimoji="0" lang="en-US" sz="12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5"/>
          </a:endParaRP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White </a:t>
          </a:r>
          <a:r>
            <a:rPr kumimoji="0" lang="en-US" sz="12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dermographism</a:t>
          </a:r>
          <a:endParaRPr kumimoji="0" lang="en-US" sz="12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/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Wool intolerance</a:t>
          </a:r>
        </a:p>
        <a:p>
          <a:pPr rtl="0"/>
          <a:r>
            <a:rPr kumimoji="0" lang="en-US" sz="12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Xerosis</a:t>
          </a:r>
          <a:endParaRPr lang="en-U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/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/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9D884AE4-130D-4942-A8BE-727CAA81AFAE}" type="presOf" srcId="{8DFB6B43-AA46-40B5-8DE6-49B53FB53254}" destId="{8556D51C-00E8-4D20-BCA8-38655466FBB3}" srcOrd="0" destOrd="0" presId="urn:microsoft.com/office/officeart/2005/8/layout/default"/>
    <dgm:cxn modelId="{804F166A-C629-4393-8FD6-DDF804C3ECF8}" type="presOf" srcId="{19968129-7765-4ACF-85A8-235557E43762}" destId="{0A33A0BE-73AD-46AE-AF37-5BF7A8439C41}" srcOrd="0" destOrd="0" presId="urn:microsoft.com/office/officeart/2005/8/layout/default"/>
    <dgm:cxn modelId="{13963FA2-5150-4244-9A2D-18DAC89C4000}" type="presOf" srcId="{FE5F5051-52A4-4ECB-8A68-F42E79ACAC2F}" destId="{D70FF008-A9C8-41FB-ADB4-708FEA1FD7DC}" srcOrd="0" destOrd="0" presId="urn:microsoft.com/office/officeart/2005/8/layout/default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C5965D21-A882-4FF2-B4C3-AB294ADC3707}" type="presParOf" srcId="{D70FF008-A9C8-41FB-ADB4-708FEA1FD7DC}" destId="{8556D51C-00E8-4D20-BCA8-38655466FBB3}" srcOrd="0" destOrd="0" presId="urn:microsoft.com/office/officeart/2005/8/layout/default"/>
    <dgm:cxn modelId="{71460A4F-1D08-4C43-A975-9531CAE9ACBA}" type="presParOf" srcId="{D70FF008-A9C8-41FB-ADB4-708FEA1FD7DC}" destId="{719A7015-4D0B-4C2A-8F9A-451EAC9F0D16}" srcOrd="1" destOrd="0" presId="urn:microsoft.com/office/officeart/2005/8/layout/default"/>
    <dgm:cxn modelId="{9FF58F4E-9BBA-4033-BBEE-FB1DE2B679DF}" type="presParOf" srcId="{D70FF008-A9C8-41FB-ADB4-708FEA1FD7DC}" destId="{0A33A0BE-73AD-46AE-AF37-5BF7A8439C4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 custT="1"/>
      <dgm:spPr/>
      <dgm:t>
        <a:bodyPr/>
        <a:lstStyle/>
        <a:p>
          <a:pPr algn="ctr"/>
          <a:r>
            <a:rPr lang="en-US" sz="17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Purported influencing factors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prenatal exposures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Irritants</a:t>
          </a:r>
        </a:p>
        <a:p>
          <a:pPr algn="l"/>
          <a:r>
            <a:rPr lang="en-US" sz="17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pruritogens</a:t>
          </a:r>
          <a:endParaRPr lang="en-US" sz="1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pathogens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climate factors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temperature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humidity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ultraviolet radiation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outdoor and indoor air pollutants 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tobacco smoke exposure, 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water hardness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urban vs. rural living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diet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breastfeeding</a:t>
          </a:r>
        </a:p>
        <a:p>
          <a:pPr algn="l"/>
          <a:r>
            <a: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probiotics and prebiotics </a:t>
          </a: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968129-7765-4ACF-85A8-235557E43762}">
      <dgm:prSet phldrT="[Text]" custT="1"/>
      <dgm:spPr/>
      <dgm:t>
        <a:bodyPr/>
        <a:lstStyle/>
        <a:p>
          <a:pPr algn="ctr"/>
          <a:r>
            <a:rPr lang="en-US" sz="1600" b="1" u="sng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Adult AD cohort had a significantly higher prevalence of;</a:t>
          </a:r>
        </a:p>
        <a:p>
          <a:pPr algn="l"/>
          <a:r>
            <a:rPr lang="en-US" sz="16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nasal allergies (46.4% vs. 19.8%)</a:t>
          </a:r>
        </a:p>
        <a:p>
          <a:pPr algn="l"/>
          <a:r>
            <a:rPr lang="en-US" sz="16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asthma (22.4% vs. 7.9%),</a:t>
          </a:r>
        </a:p>
        <a:p>
          <a:pPr algn="l"/>
          <a:r>
            <a:rPr lang="en-US" sz="16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neuropsychiatric conditions such as anxiety (42.5% vs. 21.3%)</a:t>
          </a:r>
        </a:p>
        <a:p>
          <a:pPr algn="l"/>
          <a:r>
            <a:rPr lang="en-US" sz="16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depression (37.2% vs. 20.9%) (all P &lt; 0.0001). </a:t>
          </a:r>
        </a:p>
        <a:p>
          <a:pPr algn="l"/>
          <a:r>
            <a:rPr lang="en-US" sz="16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Higher resource use (healthcare practitioner visits, emergency room, hospitalizations) (P &lt; 0.05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2" custScaleY="198569" custLinFactNeighborX="-2590" custLinFactNeighborY="2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2" custScaleY="103763" custLinFactNeighborX="-4143" custLinFactNeighborY="-34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22A5C17F-45BB-45CD-8DD7-C969145E77A9}" type="presOf" srcId="{FE5F5051-52A4-4ECB-8A68-F42E79ACAC2F}" destId="{D70FF008-A9C8-41FB-ADB4-708FEA1FD7DC}" srcOrd="0" destOrd="0" presId="urn:microsoft.com/office/officeart/2005/8/layout/default"/>
    <dgm:cxn modelId="{5B91E35F-DE6A-484E-B3F4-660F2B8C3287}" type="presOf" srcId="{19968129-7765-4ACF-85A8-235557E43762}" destId="{0A33A0BE-73AD-46AE-AF37-5BF7A8439C41}" srcOrd="0" destOrd="0" presId="urn:microsoft.com/office/officeart/2005/8/layout/default"/>
    <dgm:cxn modelId="{1F507F5A-671E-4639-B0F3-6ACF7ED83625}" type="presOf" srcId="{8DFB6B43-AA46-40B5-8DE6-49B53FB53254}" destId="{8556D51C-00E8-4D20-BCA8-38655466FBB3}" srcOrd="0" destOrd="0" presId="urn:microsoft.com/office/officeart/2005/8/layout/default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09C41F43-4D22-4F9A-A5CC-BC769BA4BC7A}" type="presParOf" srcId="{D70FF008-A9C8-41FB-ADB4-708FEA1FD7DC}" destId="{8556D51C-00E8-4D20-BCA8-38655466FBB3}" srcOrd="0" destOrd="0" presId="urn:microsoft.com/office/officeart/2005/8/layout/default"/>
    <dgm:cxn modelId="{2672C5BB-5B92-4A98-AE6F-4BB6861B9A79}" type="presParOf" srcId="{D70FF008-A9C8-41FB-ADB4-708FEA1FD7DC}" destId="{719A7015-4D0B-4C2A-8F9A-451EAC9F0D16}" srcOrd="1" destOrd="0" presId="urn:microsoft.com/office/officeart/2005/8/layout/default"/>
    <dgm:cxn modelId="{30F1A907-2A5F-4826-8D92-72E6C4D46001}" type="presParOf" srcId="{D70FF008-A9C8-41FB-ADB4-708FEA1FD7DC}" destId="{0A33A0BE-73AD-46AE-AF37-5BF7A8439C4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0F6AE2-B9B7-467C-8997-54BD002CEFCD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DDA3D-D1C2-4372-A077-B5C3F81E5D2A}">
      <dgm:prSet phldrT="[Text]" custT="1"/>
      <dgm:spPr/>
      <dgm:t>
        <a:bodyPr/>
        <a:lstStyle/>
        <a:p>
          <a:r>
            <a:rPr lang="en-US" sz="2500" dirty="0">
              <a:latin typeface="Calibri" panose="020F0502020204030204" pitchFamily="34" charset="0"/>
            </a:rPr>
            <a:t>Primary defect in epithelial barrier</a:t>
          </a:r>
        </a:p>
      </dgm:t>
    </dgm:pt>
    <dgm:pt modelId="{8AFEA851-643C-4578-81A8-4DCA7F514CB1}" type="parTrans" cxnId="{D8B6333F-7F26-49F5-841C-06D95E5CB3AD}">
      <dgm:prSet/>
      <dgm:spPr/>
      <dgm:t>
        <a:bodyPr/>
        <a:lstStyle/>
        <a:p>
          <a:endParaRPr lang="en-US"/>
        </a:p>
      </dgm:t>
    </dgm:pt>
    <dgm:pt modelId="{CEDE14B1-38C9-44FD-BFF2-4EDA03631D51}" type="sibTrans" cxnId="{D8B6333F-7F26-49F5-841C-06D95E5CB3AD}">
      <dgm:prSet/>
      <dgm:spPr/>
      <dgm:t>
        <a:bodyPr/>
        <a:lstStyle/>
        <a:p>
          <a:endParaRPr lang="en-US"/>
        </a:p>
      </dgm:t>
    </dgm:pt>
    <dgm:pt modelId="{0B033701-960B-4997-AD4E-9C3B6931E5FD}">
      <dgm:prSet phldrT="[Text]" custT="1"/>
      <dgm:spPr/>
      <dgm:t>
        <a:bodyPr/>
        <a:lstStyle/>
        <a:p>
          <a:r>
            <a:rPr lang="en-US" sz="2500" dirty="0">
              <a:latin typeface="Calibri" panose="020F0502020204030204" pitchFamily="34" charset="0"/>
            </a:rPr>
            <a:t>Secondary immunologic dysregulation</a:t>
          </a:r>
        </a:p>
      </dgm:t>
    </dgm:pt>
    <dgm:pt modelId="{556014BB-FEAF-4D44-A85B-7A75FC9B0D54}" type="parTrans" cxnId="{C682AB18-632D-4BA3-9AA2-32FB9A92CFC5}">
      <dgm:prSet/>
      <dgm:spPr/>
      <dgm:t>
        <a:bodyPr/>
        <a:lstStyle/>
        <a:p>
          <a:endParaRPr lang="en-US"/>
        </a:p>
      </dgm:t>
    </dgm:pt>
    <dgm:pt modelId="{32B847B9-2218-4DBC-B9D5-2E30A52E090E}" type="sibTrans" cxnId="{C682AB18-632D-4BA3-9AA2-32FB9A92CFC5}">
      <dgm:prSet/>
      <dgm:spPr/>
      <dgm:t>
        <a:bodyPr/>
        <a:lstStyle/>
        <a:p>
          <a:endParaRPr lang="en-US"/>
        </a:p>
      </dgm:t>
    </dgm:pt>
    <dgm:pt modelId="{4710D89E-E715-4E82-938B-CCE72F61B93A}">
      <dgm:prSet phldrT="[Text]"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</a:rPr>
            <a:t>Inflammation</a:t>
          </a:r>
        </a:p>
      </dgm:t>
    </dgm:pt>
    <dgm:pt modelId="{0668EBEB-C8F0-4696-97EC-A9C589E24376}" type="parTrans" cxnId="{36181FD9-A5AF-4553-B9B1-92B717257FE9}">
      <dgm:prSet/>
      <dgm:spPr/>
      <dgm:t>
        <a:bodyPr/>
        <a:lstStyle/>
        <a:p>
          <a:endParaRPr lang="en-US"/>
        </a:p>
      </dgm:t>
    </dgm:pt>
    <dgm:pt modelId="{BB816A5B-873C-4CDD-B318-C01565E1FA54}" type="sibTrans" cxnId="{36181FD9-A5AF-4553-B9B1-92B717257FE9}">
      <dgm:prSet/>
      <dgm:spPr/>
      <dgm:t>
        <a:bodyPr/>
        <a:lstStyle/>
        <a:p>
          <a:endParaRPr lang="en-US"/>
        </a:p>
      </dgm:t>
    </dgm:pt>
    <dgm:pt modelId="{25A93019-233B-4933-9B21-A1118DE4EF7E}" type="pres">
      <dgm:prSet presAssocID="{E20F6AE2-B9B7-467C-8997-54BD002CEF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C6CF0-FD41-4D75-B711-0548BD474FF3}" type="pres">
      <dgm:prSet presAssocID="{496DDA3D-D1C2-4372-A077-B5C3F81E5D2A}" presName="node" presStyleLbl="node1" presStyleIdx="0" presStyleCnt="3" custScaleY="51316" custLinFactX="4762" custLinFactNeighborX="100000" custLinFactNeighborY="-29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1281-CE9D-4F41-A5F3-BCFCC8E8B41C}" type="pres">
      <dgm:prSet presAssocID="{CEDE14B1-38C9-44FD-BFF2-4EDA03631D51}" presName="sibTrans" presStyleLbl="sibTrans2D1" presStyleIdx="0" presStyleCnt="2" custAng="21489850" custScaleY="88287" custLinFactNeighborX="-26831" custLinFactNeighborY="-3482"/>
      <dgm:spPr/>
      <dgm:t>
        <a:bodyPr/>
        <a:lstStyle/>
        <a:p>
          <a:endParaRPr lang="en-US"/>
        </a:p>
      </dgm:t>
    </dgm:pt>
    <dgm:pt modelId="{73EE7A39-9EA1-49E5-A023-7857E6579C2A}" type="pres">
      <dgm:prSet presAssocID="{CEDE14B1-38C9-44FD-BFF2-4EDA03631D5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A35680-6FBA-4F64-B302-2457AE42B517}" type="pres">
      <dgm:prSet presAssocID="{0B033701-960B-4997-AD4E-9C3B6931E5FD}" presName="node" presStyleLbl="node1" presStyleIdx="1" presStyleCnt="3" custScaleY="51316" custLinFactX="-56809" custLinFactNeighborX="-100000" custLinFactNeighborY="45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0CC8A-EA4B-4213-9B75-FA0CFEB3222C}" type="pres">
      <dgm:prSet presAssocID="{32B847B9-2218-4DBC-B9D5-2E30A52E090E}" presName="sibTrans" presStyleLbl="sibTrans2D1" presStyleIdx="1" presStyleCnt="2" custScaleY="68754" custLinFactNeighborX="-11825" custLinFactNeighborY="1267"/>
      <dgm:spPr/>
      <dgm:t>
        <a:bodyPr/>
        <a:lstStyle/>
        <a:p>
          <a:endParaRPr lang="en-US"/>
        </a:p>
      </dgm:t>
    </dgm:pt>
    <dgm:pt modelId="{B72B9FFE-3959-457A-9CFE-90F01654761A}" type="pres">
      <dgm:prSet presAssocID="{32B847B9-2218-4DBC-B9D5-2E30A52E090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8AD9054-4E44-4988-A8BE-36CFE4F03B2B}" type="pres">
      <dgm:prSet presAssocID="{4710D89E-E715-4E82-938B-CCE72F61B93A}" presName="node" presStyleLbl="node1" presStyleIdx="2" presStyleCnt="3" custScaleY="51316" custLinFactX="-155878" custLinFactY="30316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15F6A-83A3-4E3E-BC7B-12BBA27A930A}" type="presOf" srcId="{4710D89E-E715-4E82-938B-CCE72F61B93A}" destId="{88AD9054-4E44-4988-A8BE-36CFE4F03B2B}" srcOrd="0" destOrd="0" presId="urn:microsoft.com/office/officeart/2005/8/layout/process1"/>
    <dgm:cxn modelId="{15141297-F6EF-4876-AAE3-0A56CB21A36F}" type="presOf" srcId="{E20F6AE2-B9B7-467C-8997-54BD002CEFCD}" destId="{25A93019-233B-4933-9B21-A1118DE4EF7E}" srcOrd="0" destOrd="0" presId="urn:microsoft.com/office/officeart/2005/8/layout/process1"/>
    <dgm:cxn modelId="{633CC9FB-E793-4161-9E87-CF245D95CD91}" type="presOf" srcId="{0B033701-960B-4997-AD4E-9C3B6931E5FD}" destId="{25A35680-6FBA-4F64-B302-2457AE42B517}" srcOrd="0" destOrd="0" presId="urn:microsoft.com/office/officeart/2005/8/layout/process1"/>
    <dgm:cxn modelId="{B9B387F9-F4E9-4339-A6C4-12905AED1C34}" type="presOf" srcId="{32B847B9-2218-4DBC-B9D5-2E30A52E090E}" destId="{5390CC8A-EA4B-4213-9B75-FA0CFEB3222C}" srcOrd="0" destOrd="0" presId="urn:microsoft.com/office/officeart/2005/8/layout/process1"/>
    <dgm:cxn modelId="{36181FD9-A5AF-4553-B9B1-92B717257FE9}" srcId="{E20F6AE2-B9B7-467C-8997-54BD002CEFCD}" destId="{4710D89E-E715-4E82-938B-CCE72F61B93A}" srcOrd="2" destOrd="0" parTransId="{0668EBEB-C8F0-4696-97EC-A9C589E24376}" sibTransId="{BB816A5B-873C-4CDD-B318-C01565E1FA54}"/>
    <dgm:cxn modelId="{D8B6333F-7F26-49F5-841C-06D95E5CB3AD}" srcId="{E20F6AE2-B9B7-467C-8997-54BD002CEFCD}" destId="{496DDA3D-D1C2-4372-A077-B5C3F81E5D2A}" srcOrd="0" destOrd="0" parTransId="{8AFEA851-643C-4578-81A8-4DCA7F514CB1}" sibTransId="{CEDE14B1-38C9-44FD-BFF2-4EDA03631D51}"/>
    <dgm:cxn modelId="{D1FC7DDB-921B-4D94-8FE0-C569136DD958}" type="presOf" srcId="{496DDA3D-D1C2-4372-A077-B5C3F81E5D2A}" destId="{400C6CF0-FD41-4D75-B711-0548BD474FF3}" srcOrd="0" destOrd="0" presId="urn:microsoft.com/office/officeart/2005/8/layout/process1"/>
    <dgm:cxn modelId="{C682AB18-632D-4BA3-9AA2-32FB9A92CFC5}" srcId="{E20F6AE2-B9B7-467C-8997-54BD002CEFCD}" destId="{0B033701-960B-4997-AD4E-9C3B6931E5FD}" srcOrd="1" destOrd="0" parTransId="{556014BB-FEAF-4D44-A85B-7A75FC9B0D54}" sibTransId="{32B847B9-2218-4DBC-B9D5-2E30A52E090E}"/>
    <dgm:cxn modelId="{79A6D321-4D8F-4EA6-BF05-BF94EE9BFA28}" type="presOf" srcId="{CEDE14B1-38C9-44FD-BFF2-4EDA03631D51}" destId="{D2011281-CE9D-4F41-A5F3-BCFCC8E8B41C}" srcOrd="0" destOrd="0" presId="urn:microsoft.com/office/officeart/2005/8/layout/process1"/>
    <dgm:cxn modelId="{FDAE9B2D-EA1C-4461-A201-E282B70E919B}" type="presOf" srcId="{32B847B9-2218-4DBC-B9D5-2E30A52E090E}" destId="{B72B9FFE-3959-457A-9CFE-90F01654761A}" srcOrd="1" destOrd="0" presId="urn:microsoft.com/office/officeart/2005/8/layout/process1"/>
    <dgm:cxn modelId="{A90ADF50-A1A2-44BE-86FB-7881ED0D1885}" type="presOf" srcId="{CEDE14B1-38C9-44FD-BFF2-4EDA03631D51}" destId="{73EE7A39-9EA1-49E5-A023-7857E6579C2A}" srcOrd="1" destOrd="0" presId="urn:microsoft.com/office/officeart/2005/8/layout/process1"/>
    <dgm:cxn modelId="{5A348B3E-9E09-4D05-8618-08BA72BEE32C}" type="presParOf" srcId="{25A93019-233B-4933-9B21-A1118DE4EF7E}" destId="{400C6CF0-FD41-4D75-B711-0548BD474FF3}" srcOrd="0" destOrd="0" presId="urn:microsoft.com/office/officeart/2005/8/layout/process1"/>
    <dgm:cxn modelId="{0E5DADEB-FEF5-4DA3-816B-E458436B46F8}" type="presParOf" srcId="{25A93019-233B-4933-9B21-A1118DE4EF7E}" destId="{D2011281-CE9D-4F41-A5F3-BCFCC8E8B41C}" srcOrd="1" destOrd="0" presId="urn:microsoft.com/office/officeart/2005/8/layout/process1"/>
    <dgm:cxn modelId="{D5BC16BB-14E5-4A41-9596-912B9A8C35B6}" type="presParOf" srcId="{D2011281-CE9D-4F41-A5F3-BCFCC8E8B41C}" destId="{73EE7A39-9EA1-49E5-A023-7857E6579C2A}" srcOrd="0" destOrd="0" presId="urn:microsoft.com/office/officeart/2005/8/layout/process1"/>
    <dgm:cxn modelId="{EC6BF7A8-B190-4E18-BD32-F85E3C78F160}" type="presParOf" srcId="{25A93019-233B-4933-9B21-A1118DE4EF7E}" destId="{25A35680-6FBA-4F64-B302-2457AE42B517}" srcOrd="2" destOrd="0" presId="urn:microsoft.com/office/officeart/2005/8/layout/process1"/>
    <dgm:cxn modelId="{FB4F95F8-0399-493F-9615-528268A24395}" type="presParOf" srcId="{25A93019-233B-4933-9B21-A1118DE4EF7E}" destId="{5390CC8A-EA4B-4213-9B75-FA0CFEB3222C}" srcOrd="3" destOrd="0" presId="urn:microsoft.com/office/officeart/2005/8/layout/process1"/>
    <dgm:cxn modelId="{5A68F67A-BDE6-45D9-AEE1-D52A9BC45F93}" type="presParOf" srcId="{5390CC8A-EA4B-4213-9B75-FA0CFEB3222C}" destId="{B72B9FFE-3959-457A-9CFE-90F01654761A}" srcOrd="0" destOrd="0" presId="urn:microsoft.com/office/officeart/2005/8/layout/process1"/>
    <dgm:cxn modelId="{AE32CFA5-BA9C-4F3B-BDE9-5ABF9F3C9301}" type="presParOf" srcId="{25A93019-233B-4933-9B21-A1118DE4EF7E}" destId="{88AD9054-4E44-4988-A8BE-36CFE4F03B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F6AE2-B9B7-467C-8997-54BD002CEFC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96DDA3D-D1C2-4372-A077-B5C3F81E5D2A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</a:rPr>
            <a:t>Primary immune dysfunction</a:t>
          </a:r>
        </a:p>
      </dgm:t>
    </dgm:pt>
    <dgm:pt modelId="{8AFEA851-643C-4578-81A8-4DCA7F514CB1}" type="parTrans" cxnId="{D8B6333F-7F26-49F5-841C-06D95E5CB3AD}">
      <dgm:prSet/>
      <dgm:spPr/>
      <dgm:t>
        <a:bodyPr/>
        <a:lstStyle/>
        <a:p>
          <a:endParaRPr lang="en-US"/>
        </a:p>
      </dgm:t>
    </dgm:pt>
    <dgm:pt modelId="{CEDE14B1-38C9-44FD-BFF2-4EDA03631D51}" type="sibTrans" cxnId="{D8B6333F-7F26-49F5-841C-06D95E5CB3AD}">
      <dgm:prSet/>
      <dgm:spPr/>
      <dgm:t>
        <a:bodyPr/>
        <a:lstStyle/>
        <a:p>
          <a:endParaRPr lang="en-US" dirty="0"/>
        </a:p>
      </dgm:t>
    </dgm:pt>
    <dgm:pt modelId="{0B033701-960B-4997-AD4E-9C3B6931E5FD}">
      <dgm:prSet phldrT="[Text]"/>
      <dgm:spPr/>
      <dgm:t>
        <a:bodyPr/>
        <a:lstStyle/>
        <a:p>
          <a:r>
            <a:rPr lang="en-US" dirty="0" err="1">
              <a:latin typeface="Calibri" panose="020F0502020204030204" pitchFamily="34" charset="0"/>
            </a:rPr>
            <a:t>IgE</a:t>
          </a:r>
          <a:r>
            <a:rPr lang="en-US" dirty="0">
              <a:latin typeface="Calibri" panose="020F0502020204030204" pitchFamily="34" charset="0"/>
            </a:rPr>
            <a:t> sensitization and secondary epithelial-barrier disturbance</a:t>
          </a:r>
        </a:p>
      </dgm:t>
    </dgm:pt>
    <dgm:pt modelId="{556014BB-FEAF-4D44-A85B-7A75FC9B0D54}" type="parTrans" cxnId="{C682AB18-632D-4BA3-9AA2-32FB9A92CFC5}">
      <dgm:prSet/>
      <dgm:spPr/>
      <dgm:t>
        <a:bodyPr/>
        <a:lstStyle/>
        <a:p>
          <a:endParaRPr lang="en-US"/>
        </a:p>
      </dgm:t>
    </dgm:pt>
    <dgm:pt modelId="{32B847B9-2218-4DBC-B9D5-2E30A52E090E}" type="sibTrans" cxnId="{C682AB18-632D-4BA3-9AA2-32FB9A92CFC5}">
      <dgm:prSet/>
      <dgm:spPr/>
      <dgm:t>
        <a:bodyPr/>
        <a:lstStyle/>
        <a:p>
          <a:endParaRPr lang="en-US"/>
        </a:p>
      </dgm:t>
    </dgm:pt>
    <dgm:pt modelId="{25A93019-233B-4933-9B21-A1118DE4EF7E}" type="pres">
      <dgm:prSet presAssocID="{E20F6AE2-B9B7-467C-8997-54BD002CEFCD}" presName="Name0" presStyleCnt="0">
        <dgm:presLayoutVars>
          <dgm:dir/>
          <dgm:resizeHandles val="exact"/>
        </dgm:presLayoutVars>
      </dgm:prSet>
      <dgm:spPr/>
    </dgm:pt>
    <dgm:pt modelId="{400C6CF0-FD41-4D75-B711-0548BD474FF3}" type="pres">
      <dgm:prSet presAssocID="{496DDA3D-D1C2-4372-A077-B5C3F81E5D2A}" presName="node" presStyleLbl="node1" presStyleIdx="0" presStyleCnt="2" custScaleX="75925" custScaleY="29003" custLinFactNeighborX="17283" custLinFactNeighborY="-5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1281-CE9D-4F41-A5F3-BCFCC8E8B41C}" type="pres">
      <dgm:prSet presAssocID="{CEDE14B1-38C9-44FD-BFF2-4EDA03631D51}" presName="sibTrans" presStyleLbl="sibTrans2D1" presStyleIdx="0" presStyleCnt="1" custScaleX="93276" custScaleY="42093"/>
      <dgm:spPr/>
      <dgm:t>
        <a:bodyPr/>
        <a:lstStyle/>
        <a:p>
          <a:endParaRPr lang="en-US"/>
        </a:p>
      </dgm:t>
    </dgm:pt>
    <dgm:pt modelId="{73EE7A39-9EA1-49E5-A023-7857E6579C2A}" type="pres">
      <dgm:prSet presAssocID="{CEDE14B1-38C9-44FD-BFF2-4EDA03631D5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5A35680-6FBA-4F64-B302-2457AE42B517}" type="pres">
      <dgm:prSet presAssocID="{0B033701-960B-4997-AD4E-9C3B6931E5FD}" presName="node" presStyleLbl="node1" presStyleIdx="1" presStyleCnt="2" custScaleX="73541" custScaleY="41376" custLinFactX="-64174" custLinFactNeighborX="-100000" custLinFactNeighborY="2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6333F-7F26-49F5-841C-06D95E5CB3AD}" srcId="{E20F6AE2-B9B7-467C-8997-54BD002CEFCD}" destId="{496DDA3D-D1C2-4372-A077-B5C3F81E5D2A}" srcOrd="0" destOrd="0" parTransId="{8AFEA851-643C-4578-81A8-4DCA7F514CB1}" sibTransId="{CEDE14B1-38C9-44FD-BFF2-4EDA03631D51}"/>
    <dgm:cxn modelId="{F12CC677-2C6E-4403-8F29-4A752FDC0A34}" type="presOf" srcId="{496DDA3D-D1C2-4372-A077-B5C3F81E5D2A}" destId="{400C6CF0-FD41-4D75-B711-0548BD474FF3}" srcOrd="0" destOrd="0" presId="urn:microsoft.com/office/officeart/2005/8/layout/process1"/>
    <dgm:cxn modelId="{81F1A052-2193-409B-BA9E-BF87D064140F}" type="presOf" srcId="{0B033701-960B-4997-AD4E-9C3B6931E5FD}" destId="{25A35680-6FBA-4F64-B302-2457AE42B517}" srcOrd="0" destOrd="0" presId="urn:microsoft.com/office/officeart/2005/8/layout/process1"/>
    <dgm:cxn modelId="{C682AB18-632D-4BA3-9AA2-32FB9A92CFC5}" srcId="{E20F6AE2-B9B7-467C-8997-54BD002CEFCD}" destId="{0B033701-960B-4997-AD4E-9C3B6931E5FD}" srcOrd="1" destOrd="0" parTransId="{556014BB-FEAF-4D44-A85B-7A75FC9B0D54}" sibTransId="{32B847B9-2218-4DBC-B9D5-2E30A52E090E}"/>
    <dgm:cxn modelId="{9348F3A9-65DF-41DD-8C11-F70444658FD5}" type="presOf" srcId="{E20F6AE2-B9B7-467C-8997-54BD002CEFCD}" destId="{25A93019-233B-4933-9B21-A1118DE4EF7E}" srcOrd="0" destOrd="0" presId="urn:microsoft.com/office/officeart/2005/8/layout/process1"/>
    <dgm:cxn modelId="{17D49AA0-F9A8-4F7D-A1F0-907A549D5D3C}" type="presOf" srcId="{CEDE14B1-38C9-44FD-BFF2-4EDA03631D51}" destId="{73EE7A39-9EA1-49E5-A023-7857E6579C2A}" srcOrd="1" destOrd="0" presId="urn:microsoft.com/office/officeart/2005/8/layout/process1"/>
    <dgm:cxn modelId="{28897539-0E38-4717-9DEF-97DA71445957}" type="presOf" srcId="{CEDE14B1-38C9-44FD-BFF2-4EDA03631D51}" destId="{D2011281-CE9D-4F41-A5F3-BCFCC8E8B41C}" srcOrd="0" destOrd="0" presId="urn:microsoft.com/office/officeart/2005/8/layout/process1"/>
    <dgm:cxn modelId="{93E0A154-D2F8-4694-82F5-93F33B5C6A29}" type="presParOf" srcId="{25A93019-233B-4933-9B21-A1118DE4EF7E}" destId="{400C6CF0-FD41-4D75-B711-0548BD474FF3}" srcOrd="0" destOrd="0" presId="urn:microsoft.com/office/officeart/2005/8/layout/process1"/>
    <dgm:cxn modelId="{F89304DD-D853-4723-A083-8141C14F91FE}" type="presParOf" srcId="{25A93019-233B-4933-9B21-A1118DE4EF7E}" destId="{D2011281-CE9D-4F41-A5F3-BCFCC8E8B41C}" srcOrd="1" destOrd="0" presId="urn:microsoft.com/office/officeart/2005/8/layout/process1"/>
    <dgm:cxn modelId="{B4C8A865-F64B-4462-86F6-91180B4E97B0}" type="presParOf" srcId="{D2011281-CE9D-4F41-A5F3-BCFCC8E8B41C}" destId="{73EE7A39-9EA1-49E5-A023-7857E6579C2A}" srcOrd="0" destOrd="0" presId="urn:microsoft.com/office/officeart/2005/8/layout/process1"/>
    <dgm:cxn modelId="{D0DD993D-897C-4EF0-995F-E99D89569F9E}" type="presParOf" srcId="{25A93019-233B-4933-9B21-A1118DE4EF7E}" destId="{25A35680-6FBA-4F64-B302-2457AE42B5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 custT="1"/>
      <dgm:spPr/>
      <dgm:t>
        <a:bodyPr/>
        <a:lstStyle/>
        <a:p>
          <a:pPr algn="ctr"/>
          <a:r>
            <a:rPr lang="en-US" sz="1700" b="1" u="sng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Purported influencing factors</a:t>
          </a:r>
        </a:p>
        <a:p>
          <a:pPr algn="ctr"/>
          <a:r>
            <a: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Not a static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 physical structure </a:t>
          </a:r>
        </a:p>
        <a:p>
          <a:pPr algn="ctr" rtl="0"/>
          <a:endParaRPr kumimoji="0" lang="en-US" sz="17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sym typeface="Wingdings" panose="05000000000000000000" pitchFamily="2" charset="2"/>
          </a:endParaRPr>
        </a:p>
        <a:p>
          <a:pPr algn="ctr" rtl="0"/>
          <a:r>
            <a:rPr kumimoji="0" lang="en-US" sz="17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Filaggrin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: maintain </a:t>
          </a:r>
          <a:r>
            <a:rPr kumimoji="0" lang="en-US" sz="17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cornified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envelope, promotes keratin aggregation, regulation of skin pH, breakdown products have water-binding capacity (natural moisturizing factor)</a:t>
          </a:r>
        </a:p>
        <a:p>
          <a:pPr algn="ctr" rtl="0"/>
          <a:endParaRPr kumimoji="0" lang="en-US" sz="17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Inflammation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can decrease expression of </a:t>
          </a:r>
          <a:r>
            <a:rPr kumimoji="0" lang="en-US" sz="17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filaggrin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 algn="ctr" rtl="0"/>
          <a:endParaRPr kumimoji="0" lang="en-US" sz="17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Changes in </a:t>
          </a:r>
          <a:r>
            <a: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external humidity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regulate proteolysis of </a:t>
          </a:r>
          <a:r>
            <a:rPr kumimoji="0" lang="en-US" sz="17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filaggrin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epidermal DNA/</a:t>
          </a:r>
          <a:r>
            <a: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lipid synthesis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and initiation of inflammation</a:t>
          </a:r>
        </a:p>
        <a:p>
          <a:pPr algn="ctr" rtl="0"/>
          <a:endParaRPr kumimoji="0" lang="en-US" sz="17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Changes in pH </a:t>
          </a:r>
          <a:r>
            <a: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can alter maturation of lamellar bodies</a:t>
          </a:r>
        </a:p>
        <a:p>
          <a:pPr algn="ctr" rtl="0"/>
          <a:r>
            <a:rPr lang="en-US" alt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Alterations in barrier </a:t>
          </a:r>
          <a:r>
            <a:rPr lang="en-US" alt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 </a:t>
          </a:r>
          <a:r>
            <a:rPr lang="en-US" altLang="en-U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increased </a:t>
          </a:r>
          <a:r>
            <a:rPr lang="en-US" altLang="en-US" sz="17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transepidermal</a:t>
          </a:r>
          <a:r>
            <a:rPr lang="en-US" altLang="en-U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water loss, increased penetration of environmental allergens, infection, AD</a:t>
          </a:r>
          <a:endParaRPr lang="en-US" sz="17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/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/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1" custScaleY="181654" custLinFactNeighborX="-2590" custLinFactNeighborY="2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2FE8D-6838-4A21-8441-6189BCE88F71}" type="presOf" srcId="{8DFB6B43-AA46-40B5-8DE6-49B53FB53254}" destId="{8556D51C-00E8-4D20-BCA8-38655466FBB3}" srcOrd="0" destOrd="0" presId="urn:microsoft.com/office/officeart/2005/8/layout/default"/>
    <dgm:cxn modelId="{7467199B-FB7E-446A-8514-3E8C1CFAB60E}" type="presOf" srcId="{FE5F5051-52A4-4ECB-8A68-F42E79ACAC2F}" destId="{D70FF008-A9C8-41FB-ADB4-708FEA1FD7DC}" srcOrd="0" destOrd="0" presId="urn:microsoft.com/office/officeart/2005/8/layout/default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8485B099-1D72-4DF1-BEFC-00E956AEF49A}" type="presParOf" srcId="{D70FF008-A9C8-41FB-ADB4-708FEA1FD7DC}" destId="{8556D51C-00E8-4D20-BCA8-38655466FB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BE1FB5-C4BD-4DE4-A57F-52CD1118120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F55FA-A105-4893-AAF6-1EA6A333D89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Th2</a:t>
          </a:r>
        </a:p>
      </dgm:t>
    </dgm:pt>
    <dgm:pt modelId="{22B18CB3-DEAC-4442-9D8B-F36FB8A4E89C}" type="parTrans" cxnId="{C458FA6C-E780-431C-81ED-0AE8FF6AD16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C1A73D-E692-4E8F-8D8D-AB082038007E}" type="sibTrans" cxnId="{C458FA6C-E780-431C-81ED-0AE8FF6AD16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403220-F388-4195-BB34-5E0C13FAB4CA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Lebrikizumab</a:t>
          </a:r>
        </a:p>
      </dgm:t>
    </dgm:pt>
    <dgm:pt modelId="{4EE8EBC9-A6F5-4FC7-9698-3B5D35DB1E55}" type="parTrans" cxnId="{CFDB023A-1098-448C-B65F-216B8F4DD2E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2C7231-A294-4D3D-9291-18272D62877D}" type="sibTrans" cxnId="{CFDB023A-1098-448C-B65F-216B8F4DD2E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9A6033-19B5-4E65-8B09-5DB03AE421AD}">
      <dgm:prSet phldrT="[Text]"/>
      <dgm:spPr>
        <a:solidFill>
          <a:schemeClr val="accent1"/>
        </a:solidFill>
      </dgm:spPr>
      <dgm:t>
        <a:bodyPr/>
        <a:lstStyle/>
        <a:p>
          <a:endParaRPr lang="en-US" dirty="0">
            <a:highlight>
              <a:srgbClr val="FFFF0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209882-4F4A-4F17-A08D-716635A36EB0}" type="parTrans" cxnId="{16681A38-BA11-4382-A8C3-8F91784795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11B92A-2C49-4F9B-A859-2C80FD957BD6}" type="sibTrans" cxnId="{16681A38-BA11-4382-A8C3-8F91784795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785265-AE9D-4686-877F-BF3383BF08CD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JAK/STAT signaling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D919FB-C4C6-46B3-BC82-4C1A8903BEB7}" type="parTrans" cxnId="{FE9EF73A-F97E-479D-B1CF-57AB886C858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83C43B-BBA3-44AB-B9A9-1EB15650F25F}" type="sibTrans" cxnId="{FE9EF73A-F97E-479D-B1CF-57AB886C858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E9B1CB-55AF-46B0-907A-333E163DEE7F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Baricitinib</a:t>
          </a:r>
        </a:p>
      </dgm:t>
    </dgm:pt>
    <dgm:pt modelId="{40754DAD-6C41-4CAC-A938-2CF23091622E}" type="parTrans" cxnId="{710CC3BA-2260-40E0-9963-DC323F2C4BD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CCFB7A-88FE-4732-8FB2-4393FCFBCCB4}" type="sibTrans" cxnId="{710CC3BA-2260-40E0-9963-DC323F2C4BD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C7CFC-EF0E-40ED-8E2D-B789FF1455E6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Tralokinumab</a:t>
          </a:r>
        </a:p>
      </dgm:t>
    </dgm:pt>
    <dgm:pt modelId="{54811E7E-3D77-4706-8191-C1D27AD39833}" type="parTrans" cxnId="{EA7B4800-A2FC-49C8-AF72-0BD98E8189D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CD94CA-D252-4BA8-81E2-349D7FC57AB9}" type="sibTrans" cxnId="{EA7B4800-A2FC-49C8-AF72-0BD98E8189D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EC9F4D-208C-4F83-875A-DB079CC0F7CC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Upadacitinib </a:t>
          </a:r>
        </a:p>
      </dgm:t>
    </dgm:pt>
    <dgm:pt modelId="{CE5E6447-984D-4FEF-92DD-C546CAF40452}" type="parTrans" cxnId="{DD1E4F1F-3107-496C-8F98-D5911552C6B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4C9ADD-846D-413B-8880-FB936164ECAC}" type="sibTrans" cxnId="{DD1E4F1F-3107-496C-8F98-D5911552C6B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19E3AC-DC7B-4AF1-B913-96FFFF39B167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Abrocitinib</a:t>
          </a:r>
        </a:p>
      </dgm:t>
    </dgm:pt>
    <dgm:pt modelId="{FFE31A39-4756-4103-B957-A7431C3169E8}" type="parTrans" cxnId="{0579615C-6542-436D-955B-EC3FCDD657C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D4523E-A62F-4BA0-BDA6-F534DFE2000C}" type="sibTrans" cxnId="{0579615C-6542-436D-955B-EC3FCDD657C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A79EF4-A0E2-4CEE-BEE1-209BC72D4955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ASN002</a:t>
          </a:r>
        </a:p>
      </dgm:t>
    </dgm:pt>
    <dgm:pt modelId="{B38466D7-E799-43CA-A343-F5FB9D56964B}" type="parTrans" cxnId="{0046D872-DE0B-4369-AED1-88070AA866D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B0E8A-1E66-46AD-AFCC-1B865CAA5771}" type="sibTrans" cxnId="{0046D872-DE0B-4369-AED1-88070AA866D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64FD21-55CF-4F64-8C5C-F9E93A8EE2C0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Tofacitinib,</a:t>
          </a:r>
        </a:p>
      </dgm:t>
    </dgm:pt>
    <dgm:pt modelId="{9B75462F-3012-47E2-B27D-CF6C456D1F84}" type="parTrans" cxnId="{9DCD5BE1-C8C6-4037-83EC-9F8ED8EE2F4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A3334B-736C-49E6-A29D-0F2E66DB37EE}" type="sibTrans" cxnId="{9DCD5BE1-C8C6-4037-83EC-9F8ED8EE2F4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3C7C67-CC7D-41E5-9490-30B138414E4E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Ruxolitinib,</a:t>
          </a:r>
        </a:p>
      </dgm:t>
    </dgm:pt>
    <dgm:pt modelId="{7E2B5A84-46A1-4AB4-82F9-91F15C39DDB8}" type="parTrans" cxnId="{7F300D2A-95E7-476C-8E07-50794442B7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C5982E-0A63-4A68-9DA4-0F82DF8A5F5F}" type="sibTrans" cxnId="{7F300D2A-95E7-476C-8E07-50794442B7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ABF464-833C-4CF0-9315-10A58D38F72B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Delgocitinib</a:t>
          </a:r>
        </a:p>
      </dgm:t>
    </dgm:pt>
    <dgm:pt modelId="{3645BE42-A8F6-4B7F-A228-2F7F43C9B43E}" type="parTrans" cxnId="{A4C1B7DA-D1D5-4051-ADEB-DB1C1873B3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1D1D6C-0BC8-4DA6-BCD4-F08CB3ADEE0A}" type="sibTrans" cxnId="{A4C1B7DA-D1D5-4051-ADEB-DB1C1873B3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DA1DF8-9FF7-444B-A62D-BB907516629F}">
      <dgm:prSet phldrT="[Text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Nemolizumab</a:t>
          </a:r>
        </a:p>
      </dgm:t>
    </dgm:pt>
    <dgm:pt modelId="{0C3FEC94-0E71-409E-8441-A525FE1AB306}" type="parTrans" cxnId="{8CE49CE2-E08D-4D5F-806B-1A23AA5F0FE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627D44-CCC5-4E03-80F1-814A33E249F0}" type="sibTrans" cxnId="{8CE49CE2-E08D-4D5F-806B-1A23AA5F0FE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9A819-5ADB-4AE3-8F12-B967EEF802F8}" type="pres">
      <dgm:prSet presAssocID="{BDBE1FB5-C4BD-4DE4-A57F-52CD111812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0248B-D11E-48E0-96B4-A2039E0B612F}" type="pres">
      <dgm:prSet presAssocID="{BDBF55FA-A105-4893-AAF6-1EA6A333D89D}" presName="composite" presStyleCnt="0"/>
      <dgm:spPr/>
    </dgm:pt>
    <dgm:pt modelId="{C223B624-AC48-4E44-92AC-40451B70BC2A}" type="pres">
      <dgm:prSet presAssocID="{BDBF55FA-A105-4893-AAF6-1EA6A333D89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3D916-D984-4B06-B468-1B976F50E194}" type="pres">
      <dgm:prSet presAssocID="{BDBF55FA-A105-4893-AAF6-1EA6A333D89D}" presName="desTx" presStyleLbl="alignAccFollowNode1" presStyleIdx="0" presStyleCnt="3" custLinFactNeighborX="-4231" custLinFactNeighborY="-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4E841-96AA-4BF4-813C-49CA9A9FB565}" type="pres">
      <dgm:prSet presAssocID="{2AC1A73D-E692-4E8F-8D8D-AB082038007E}" presName="space" presStyleCnt="0"/>
      <dgm:spPr/>
    </dgm:pt>
    <dgm:pt modelId="{171F27FA-A87C-47E6-A667-20AED54E3560}" type="pres">
      <dgm:prSet presAssocID="{659A6033-19B5-4E65-8B09-5DB03AE421AD}" presName="composite" presStyleCnt="0"/>
      <dgm:spPr/>
    </dgm:pt>
    <dgm:pt modelId="{2D19A6A3-031D-4927-A877-4DDE7B910AA6}" type="pres">
      <dgm:prSet presAssocID="{659A6033-19B5-4E65-8B09-5DB03AE421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2DC8-6129-4BE8-B15A-D0E260731F33}" type="pres">
      <dgm:prSet presAssocID="{659A6033-19B5-4E65-8B09-5DB03AE421AD}" presName="desTx" presStyleLbl="alignAccFollowNode1" presStyleIdx="1" presStyleCnt="3" custLinFactNeighborX="139" custLinFactNeighborY="-69">
        <dgm:presLayoutVars>
          <dgm:bulletEnabled val="1"/>
        </dgm:presLayoutVars>
      </dgm:prSet>
      <dgm:spPr>
        <a:solidFill>
          <a:srgbClr val="FFCCCC">
            <a:alpha val="90000"/>
          </a:srgbClr>
        </a:solidFill>
      </dgm:spPr>
    </dgm:pt>
    <dgm:pt modelId="{3C7475A3-EB3C-4ACE-93B1-14F57DB850C1}" type="pres">
      <dgm:prSet presAssocID="{4D11B92A-2C49-4F9B-A859-2C80FD957BD6}" presName="space" presStyleCnt="0"/>
      <dgm:spPr/>
    </dgm:pt>
    <dgm:pt modelId="{8463B05E-E8B6-4A2F-B42D-6854BFAF99B1}" type="pres">
      <dgm:prSet presAssocID="{8C785265-AE9D-4686-877F-BF3383BF08CD}" presName="composite" presStyleCnt="0"/>
      <dgm:spPr/>
    </dgm:pt>
    <dgm:pt modelId="{262D4106-EC8B-46FA-B634-B4BF002F019F}" type="pres">
      <dgm:prSet presAssocID="{8C785265-AE9D-4686-877F-BF3383BF08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17BA-2F23-4CBE-9F71-4B290DAB295F}" type="pres">
      <dgm:prSet presAssocID="{8C785265-AE9D-4686-877F-BF3383BF08C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1B7DA-D1D5-4051-ADEB-DB1C1873B39C}" srcId="{8C785265-AE9D-4686-877F-BF3383BF08CD}" destId="{26ABF464-833C-4CF0-9315-10A58D38F72B}" srcOrd="6" destOrd="0" parTransId="{3645BE42-A8F6-4B7F-A228-2F7F43C9B43E}" sibTransId="{AE1D1D6C-0BC8-4DA6-BCD4-F08CB3ADEE0A}"/>
    <dgm:cxn modelId="{F89FD794-E822-425C-B533-A59520B42EEE}" type="presOf" srcId="{1CEC9F4D-208C-4F83-875A-DB079CC0F7CC}" destId="{4D8D17BA-2F23-4CBE-9F71-4B290DAB295F}" srcOrd="0" destOrd="1" presId="urn:microsoft.com/office/officeart/2005/8/layout/hList1"/>
    <dgm:cxn modelId="{0046D872-DE0B-4369-AED1-88070AA866DB}" srcId="{8C785265-AE9D-4686-877F-BF3383BF08CD}" destId="{A2A79EF4-A0E2-4CEE-BEE1-209BC72D4955}" srcOrd="3" destOrd="0" parTransId="{B38466D7-E799-43CA-A343-F5FB9D56964B}" sibTransId="{077B0E8A-1E66-46AD-AFCC-1B865CAA5771}"/>
    <dgm:cxn modelId="{CFDB023A-1098-448C-B65F-216B8F4DD2E3}" srcId="{BDBF55FA-A105-4893-AAF6-1EA6A333D89D}" destId="{99403220-F388-4195-BB34-5E0C13FAB4CA}" srcOrd="0" destOrd="0" parTransId="{4EE8EBC9-A6F5-4FC7-9698-3B5D35DB1E55}" sibTransId="{A12C7231-A294-4D3D-9291-18272D62877D}"/>
    <dgm:cxn modelId="{8CE49CE2-E08D-4D5F-806B-1A23AA5F0FE0}" srcId="{BDBF55FA-A105-4893-AAF6-1EA6A333D89D}" destId="{74DA1DF8-9FF7-444B-A62D-BB907516629F}" srcOrd="2" destOrd="0" parTransId="{0C3FEC94-0E71-409E-8441-A525FE1AB306}" sibTransId="{E3627D44-CCC5-4E03-80F1-814A33E249F0}"/>
    <dgm:cxn modelId="{488D4298-998F-4F1B-8E0E-250A8C18E175}" type="presOf" srcId="{3CCC7CFC-EF0E-40ED-8E2D-B789FF1455E6}" destId="{76F3D916-D984-4B06-B468-1B976F50E194}" srcOrd="0" destOrd="1" presId="urn:microsoft.com/office/officeart/2005/8/layout/hList1"/>
    <dgm:cxn modelId="{8FF8BD16-F478-4C4E-B4DD-19C1847826C6}" type="presOf" srcId="{BDBE1FB5-C4BD-4DE4-A57F-52CD1118120B}" destId="{25F9A819-5ADB-4AE3-8F12-B967EEF802F8}" srcOrd="0" destOrd="0" presId="urn:microsoft.com/office/officeart/2005/8/layout/hList1"/>
    <dgm:cxn modelId="{7F300D2A-95E7-476C-8E07-50794442B73F}" srcId="{8C785265-AE9D-4686-877F-BF3383BF08CD}" destId="{233C7C67-CC7D-41E5-9490-30B138414E4E}" srcOrd="5" destOrd="0" parTransId="{7E2B5A84-46A1-4AB4-82F9-91F15C39DDB8}" sibTransId="{60C5982E-0A63-4A68-9DA4-0F82DF8A5F5F}"/>
    <dgm:cxn modelId="{FE9EF73A-F97E-479D-B1CF-57AB886C858E}" srcId="{BDBE1FB5-C4BD-4DE4-A57F-52CD1118120B}" destId="{8C785265-AE9D-4686-877F-BF3383BF08CD}" srcOrd="2" destOrd="0" parTransId="{DBD919FB-C4C6-46B3-BC82-4C1A8903BEB7}" sibTransId="{BA83C43B-BBA3-44AB-B9A9-1EB15650F25F}"/>
    <dgm:cxn modelId="{710CC3BA-2260-40E0-9963-DC323F2C4BD3}" srcId="{8C785265-AE9D-4686-877F-BF3383BF08CD}" destId="{1AE9B1CB-55AF-46B0-907A-333E163DEE7F}" srcOrd="0" destOrd="0" parTransId="{40754DAD-6C41-4CAC-A938-2CF23091622E}" sibTransId="{94CCFB7A-88FE-4732-8FB2-4393FCFBCCB4}"/>
    <dgm:cxn modelId="{8EC6BAD8-D5DB-4258-8421-65AFADAF1DF5}" type="presOf" srcId="{1AE9B1CB-55AF-46B0-907A-333E163DEE7F}" destId="{4D8D17BA-2F23-4CBE-9F71-4B290DAB295F}" srcOrd="0" destOrd="0" presId="urn:microsoft.com/office/officeart/2005/8/layout/hList1"/>
    <dgm:cxn modelId="{56FF6EF8-969D-4EEE-A715-DE1566C9860E}" type="presOf" srcId="{4264FD21-55CF-4F64-8C5C-F9E93A8EE2C0}" destId="{4D8D17BA-2F23-4CBE-9F71-4B290DAB295F}" srcOrd="0" destOrd="4" presId="urn:microsoft.com/office/officeart/2005/8/layout/hList1"/>
    <dgm:cxn modelId="{388E6C73-28C4-46B8-8AFB-6577BF585EC4}" type="presOf" srcId="{659A6033-19B5-4E65-8B09-5DB03AE421AD}" destId="{2D19A6A3-031D-4927-A877-4DDE7B910AA6}" srcOrd="0" destOrd="0" presId="urn:microsoft.com/office/officeart/2005/8/layout/hList1"/>
    <dgm:cxn modelId="{7F52B14B-AF95-432A-9255-E92753519F65}" type="presOf" srcId="{74DA1DF8-9FF7-444B-A62D-BB907516629F}" destId="{76F3D916-D984-4B06-B468-1B976F50E194}" srcOrd="0" destOrd="2" presId="urn:microsoft.com/office/officeart/2005/8/layout/hList1"/>
    <dgm:cxn modelId="{3A38308F-0F5E-4862-AAEE-246A2E36D160}" type="presOf" srcId="{A2A79EF4-A0E2-4CEE-BEE1-209BC72D4955}" destId="{4D8D17BA-2F23-4CBE-9F71-4B290DAB295F}" srcOrd="0" destOrd="3" presId="urn:microsoft.com/office/officeart/2005/8/layout/hList1"/>
    <dgm:cxn modelId="{EA7B4800-A2FC-49C8-AF72-0BD98E8189DC}" srcId="{BDBF55FA-A105-4893-AAF6-1EA6A333D89D}" destId="{3CCC7CFC-EF0E-40ED-8E2D-B789FF1455E6}" srcOrd="1" destOrd="0" parTransId="{54811E7E-3D77-4706-8191-C1D27AD39833}" sibTransId="{E2CD94CA-D252-4BA8-81E2-349D7FC57AB9}"/>
    <dgm:cxn modelId="{C458FA6C-E780-431C-81ED-0AE8FF6AD165}" srcId="{BDBE1FB5-C4BD-4DE4-A57F-52CD1118120B}" destId="{BDBF55FA-A105-4893-AAF6-1EA6A333D89D}" srcOrd="0" destOrd="0" parTransId="{22B18CB3-DEAC-4442-9D8B-F36FB8A4E89C}" sibTransId="{2AC1A73D-E692-4E8F-8D8D-AB082038007E}"/>
    <dgm:cxn modelId="{16681A38-BA11-4382-A8C3-8F917847959C}" srcId="{BDBE1FB5-C4BD-4DE4-A57F-52CD1118120B}" destId="{659A6033-19B5-4E65-8B09-5DB03AE421AD}" srcOrd="1" destOrd="0" parTransId="{66209882-4F4A-4F17-A08D-716635A36EB0}" sibTransId="{4D11B92A-2C49-4F9B-A859-2C80FD957BD6}"/>
    <dgm:cxn modelId="{CA4C5ABC-9093-48BE-A374-9B46E6497BE9}" type="presOf" srcId="{0919E3AC-DC7B-4AF1-B913-96FFFF39B167}" destId="{4D8D17BA-2F23-4CBE-9F71-4B290DAB295F}" srcOrd="0" destOrd="2" presId="urn:microsoft.com/office/officeart/2005/8/layout/hList1"/>
    <dgm:cxn modelId="{DD1E4F1F-3107-496C-8F98-D5911552C6B0}" srcId="{8C785265-AE9D-4686-877F-BF3383BF08CD}" destId="{1CEC9F4D-208C-4F83-875A-DB079CC0F7CC}" srcOrd="1" destOrd="0" parTransId="{CE5E6447-984D-4FEF-92DD-C546CAF40452}" sibTransId="{BD4C9ADD-846D-413B-8880-FB936164ECAC}"/>
    <dgm:cxn modelId="{7F1BD826-7059-4626-A1A6-0D74E214DA86}" type="presOf" srcId="{99403220-F388-4195-BB34-5E0C13FAB4CA}" destId="{76F3D916-D984-4B06-B468-1B976F50E194}" srcOrd="0" destOrd="0" presId="urn:microsoft.com/office/officeart/2005/8/layout/hList1"/>
    <dgm:cxn modelId="{4D56F89B-7029-49DC-BC26-F0B8B53DEEDB}" type="presOf" srcId="{233C7C67-CC7D-41E5-9490-30B138414E4E}" destId="{4D8D17BA-2F23-4CBE-9F71-4B290DAB295F}" srcOrd="0" destOrd="5" presId="urn:microsoft.com/office/officeart/2005/8/layout/hList1"/>
    <dgm:cxn modelId="{42D2F351-75D5-4ABE-926C-F7830BE6ADF7}" type="presOf" srcId="{8C785265-AE9D-4686-877F-BF3383BF08CD}" destId="{262D4106-EC8B-46FA-B634-B4BF002F019F}" srcOrd="0" destOrd="0" presId="urn:microsoft.com/office/officeart/2005/8/layout/hList1"/>
    <dgm:cxn modelId="{9DCD5BE1-C8C6-4037-83EC-9F8ED8EE2F43}" srcId="{8C785265-AE9D-4686-877F-BF3383BF08CD}" destId="{4264FD21-55CF-4F64-8C5C-F9E93A8EE2C0}" srcOrd="4" destOrd="0" parTransId="{9B75462F-3012-47E2-B27D-CF6C456D1F84}" sibTransId="{90A3334B-736C-49E6-A29D-0F2E66DB37EE}"/>
    <dgm:cxn modelId="{C3252FAB-CACC-4551-AC12-B04823C5690B}" type="presOf" srcId="{26ABF464-833C-4CF0-9315-10A58D38F72B}" destId="{4D8D17BA-2F23-4CBE-9F71-4B290DAB295F}" srcOrd="0" destOrd="6" presId="urn:microsoft.com/office/officeart/2005/8/layout/hList1"/>
    <dgm:cxn modelId="{CF61540F-33BF-46E9-9872-6407EB3C8368}" type="presOf" srcId="{BDBF55FA-A105-4893-AAF6-1EA6A333D89D}" destId="{C223B624-AC48-4E44-92AC-40451B70BC2A}" srcOrd="0" destOrd="0" presId="urn:microsoft.com/office/officeart/2005/8/layout/hList1"/>
    <dgm:cxn modelId="{0579615C-6542-436D-955B-EC3FCDD657C5}" srcId="{8C785265-AE9D-4686-877F-BF3383BF08CD}" destId="{0919E3AC-DC7B-4AF1-B913-96FFFF39B167}" srcOrd="2" destOrd="0" parTransId="{FFE31A39-4756-4103-B957-A7431C3169E8}" sibTransId="{CBD4523E-A62F-4BA0-BDA6-F534DFE2000C}"/>
    <dgm:cxn modelId="{F8F450B3-BFB0-4EC9-B45A-69B1D5C38D95}" type="presParOf" srcId="{25F9A819-5ADB-4AE3-8F12-B967EEF802F8}" destId="{76A0248B-D11E-48E0-96B4-A2039E0B612F}" srcOrd="0" destOrd="0" presId="urn:microsoft.com/office/officeart/2005/8/layout/hList1"/>
    <dgm:cxn modelId="{7B9FC4BE-A038-408A-BD5A-8AAA5988291A}" type="presParOf" srcId="{76A0248B-D11E-48E0-96B4-A2039E0B612F}" destId="{C223B624-AC48-4E44-92AC-40451B70BC2A}" srcOrd="0" destOrd="0" presId="urn:microsoft.com/office/officeart/2005/8/layout/hList1"/>
    <dgm:cxn modelId="{0A3EDE02-C418-4AB5-BEE3-703A11896B25}" type="presParOf" srcId="{76A0248B-D11E-48E0-96B4-A2039E0B612F}" destId="{76F3D916-D984-4B06-B468-1B976F50E194}" srcOrd="1" destOrd="0" presId="urn:microsoft.com/office/officeart/2005/8/layout/hList1"/>
    <dgm:cxn modelId="{6D2DF141-521D-4ADB-BA3E-E3A81F51B34F}" type="presParOf" srcId="{25F9A819-5ADB-4AE3-8F12-B967EEF802F8}" destId="{00F4E841-96AA-4BF4-813C-49CA9A9FB565}" srcOrd="1" destOrd="0" presId="urn:microsoft.com/office/officeart/2005/8/layout/hList1"/>
    <dgm:cxn modelId="{467E1F20-7F63-425C-89D9-3EF24A46EBA0}" type="presParOf" srcId="{25F9A819-5ADB-4AE3-8F12-B967EEF802F8}" destId="{171F27FA-A87C-47E6-A667-20AED54E3560}" srcOrd="2" destOrd="0" presId="urn:microsoft.com/office/officeart/2005/8/layout/hList1"/>
    <dgm:cxn modelId="{B9782C99-F900-40A8-A61B-4E67321A1604}" type="presParOf" srcId="{171F27FA-A87C-47E6-A667-20AED54E3560}" destId="{2D19A6A3-031D-4927-A877-4DDE7B910AA6}" srcOrd="0" destOrd="0" presId="urn:microsoft.com/office/officeart/2005/8/layout/hList1"/>
    <dgm:cxn modelId="{F57D0789-7C24-403D-BE61-C99202D76E6A}" type="presParOf" srcId="{171F27FA-A87C-47E6-A667-20AED54E3560}" destId="{65332DC8-6129-4BE8-B15A-D0E260731F33}" srcOrd="1" destOrd="0" presId="urn:microsoft.com/office/officeart/2005/8/layout/hList1"/>
    <dgm:cxn modelId="{17BE269F-B970-4CA8-ABBE-39309CE892CA}" type="presParOf" srcId="{25F9A819-5ADB-4AE3-8F12-B967EEF802F8}" destId="{3C7475A3-EB3C-4ACE-93B1-14F57DB850C1}" srcOrd="3" destOrd="0" presId="urn:microsoft.com/office/officeart/2005/8/layout/hList1"/>
    <dgm:cxn modelId="{4F0E9D14-9132-4A00-B2F5-02F0C0BB53FE}" type="presParOf" srcId="{25F9A819-5ADB-4AE3-8F12-B967EEF802F8}" destId="{8463B05E-E8B6-4A2F-B42D-6854BFAF99B1}" srcOrd="4" destOrd="0" presId="urn:microsoft.com/office/officeart/2005/8/layout/hList1"/>
    <dgm:cxn modelId="{68D286DF-C368-4AF6-97C1-0228FFF01A90}" type="presParOf" srcId="{8463B05E-E8B6-4A2F-B42D-6854BFAF99B1}" destId="{262D4106-EC8B-46FA-B634-B4BF002F019F}" srcOrd="0" destOrd="0" presId="urn:microsoft.com/office/officeart/2005/8/layout/hList1"/>
    <dgm:cxn modelId="{54456C8F-CDB6-4445-AE52-A6ED829837AE}" type="presParOf" srcId="{8463B05E-E8B6-4A2F-B42D-6854BFAF99B1}" destId="{4D8D17BA-2F23-4CBE-9F71-4B290DAB29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As our understanding of the pathophysiology of AD gets further elucidated, the capacity to target new mechanisms improves.</a:t>
          </a: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968129-7765-4ACF-85A8-235557E4376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Newer therapies offer the opportunity for more targeted approaches with potentially fewer adverse events.</a:t>
          </a: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53FBD005-A523-46FD-A747-CBFEAF37DAF2}" type="presOf" srcId="{8DFB6B43-AA46-40B5-8DE6-49B53FB53254}" destId="{8556D51C-00E8-4D20-BCA8-38655466FBB3}" srcOrd="0" destOrd="0" presId="urn:microsoft.com/office/officeart/2005/8/layout/default"/>
    <dgm:cxn modelId="{54CEEB10-65BD-4616-830F-A258E3A2D4E2}" type="presOf" srcId="{19968129-7765-4ACF-85A8-235557E43762}" destId="{0A33A0BE-73AD-46AE-AF37-5BF7A8439C41}" srcOrd="0" destOrd="0" presId="urn:microsoft.com/office/officeart/2005/8/layout/default"/>
    <dgm:cxn modelId="{05FACD03-EB00-4BB8-A0DE-670D80A8CA2F}" type="presOf" srcId="{FE5F5051-52A4-4ECB-8A68-F42E79ACAC2F}" destId="{D70FF008-A9C8-41FB-ADB4-708FEA1FD7DC}" srcOrd="0" destOrd="0" presId="urn:microsoft.com/office/officeart/2005/8/layout/default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49998B30-F159-4785-96A7-39F224A783A4}" type="presParOf" srcId="{D70FF008-A9C8-41FB-ADB4-708FEA1FD7DC}" destId="{8556D51C-00E8-4D20-BCA8-38655466FBB3}" srcOrd="0" destOrd="0" presId="urn:microsoft.com/office/officeart/2005/8/layout/default"/>
    <dgm:cxn modelId="{A7D0BCF1-A01A-4437-BE8E-78400E5777FD}" type="presParOf" srcId="{D70FF008-A9C8-41FB-ADB4-708FEA1FD7DC}" destId="{719A7015-4D0B-4C2A-8F9A-451EAC9F0D16}" srcOrd="1" destOrd="0" presId="urn:microsoft.com/office/officeart/2005/8/layout/default"/>
    <dgm:cxn modelId="{7D049E68-A051-4DAB-9F7F-74356F235103}" type="presParOf" srcId="{D70FF008-A9C8-41FB-ADB4-708FEA1FD7DC}" destId="{0A33A0BE-73AD-46AE-AF37-5BF7A8439C4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5F5051-52A4-4ECB-8A68-F42E79ACAC2F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B6B43-AA46-40B5-8DE6-49B53FB53254}">
      <dgm:prSet phldrT="[Text]" custT="1"/>
      <dgm:spPr/>
      <dgm:t>
        <a:bodyPr/>
        <a:lstStyle/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A disease of the whole family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49F6-B684-43FA-B9BC-1CF38465589D}" type="parTrans" cxnId="{860F157A-2A5C-4CAA-9AFA-CC4400D7F50B}">
      <dgm:prSet/>
      <dgm:spPr/>
      <dgm:t>
        <a:bodyPr/>
        <a:lstStyle/>
        <a:p>
          <a:endParaRPr lang="en-US" sz="1400"/>
        </a:p>
      </dgm:t>
    </dgm:pt>
    <dgm:pt modelId="{65B3A0BC-2FFF-44AE-B172-1868EECF8055}" type="sibTrans" cxnId="{860F157A-2A5C-4CAA-9AFA-CC4400D7F50B}">
      <dgm:prSet/>
      <dgm:spPr/>
      <dgm:t>
        <a:bodyPr/>
        <a:lstStyle/>
        <a:p>
          <a:endParaRPr lang="en-US" sz="1400"/>
        </a:p>
      </dgm:t>
    </dgm:pt>
    <dgm:pt modelId="{19968129-7765-4ACF-85A8-235557E43762}">
      <dgm:prSet phldrT="[Text]" custT="1"/>
      <dgm:spPr/>
      <dgm:t>
        <a:bodyPr/>
        <a:lstStyle/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No patient should leave the office without an instructional handout with the therapeutic ladder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C9165-AD41-434E-9E73-551C1142DF2E}" type="parTrans" cxnId="{9D9563C0-B298-4635-9841-E3BE600617ED}">
      <dgm:prSet/>
      <dgm:spPr/>
      <dgm:t>
        <a:bodyPr/>
        <a:lstStyle/>
        <a:p>
          <a:endParaRPr lang="en-US" sz="1400"/>
        </a:p>
      </dgm:t>
    </dgm:pt>
    <dgm:pt modelId="{F21ABD9A-459F-45F3-AF9C-99D595BF237F}" type="sibTrans" cxnId="{9D9563C0-B298-4635-9841-E3BE600617ED}">
      <dgm:prSet/>
      <dgm:spPr/>
      <dgm:t>
        <a:bodyPr/>
        <a:lstStyle/>
        <a:p>
          <a:endParaRPr lang="en-US" sz="1400"/>
        </a:p>
      </dgm:t>
    </dgm:pt>
    <dgm:pt modelId="{1B30F122-0122-4C66-9D41-6A7416FBA257}">
      <dgm:prSet phldrT="[Text]" custT="1"/>
      <dgm:spPr/>
      <dgm:t>
        <a:bodyPr/>
        <a:lstStyle/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If your stable atopic patient is flaring, think: </a:t>
          </a:r>
        </a:p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STAPH</a:t>
          </a:r>
        </a:p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STAPH</a:t>
          </a:r>
        </a:p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STAPH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26A39C-97A0-439B-AF2A-F62B813D1227}" type="parTrans" cxnId="{5562A7E4-A03D-4A9C-B5CD-A96BB5D1BBEE}">
      <dgm:prSet/>
      <dgm:spPr/>
      <dgm:t>
        <a:bodyPr/>
        <a:lstStyle/>
        <a:p>
          <a:endParaRPr lang="en-US" sz="1400"/>
        </a:p>
      </dgm:t>
    </dgm:pt>
    <dgm:pt modelId="{C6A8C438-6E29-4150-B6E2-5B558ED0E0EF}" type="sibTrans" cxnId="{5562A7E4-A03D-4A9C-B5CD-A96BB5D1BBEE}">
      <dgm:prSet/>
      <dgm:spPr/>
      <dgm:t>
        <a:bodyPr/>
        <a:lstStyle/>
        <a:p>
          <a:endParaRPr lang="en-US" sz="1400"/>
        </a:p>
      </dgm:t>
    </dgm:pt>
    <dgm:pt modelId="{DD9BD936-42A2-4E3A-B949-1CE83BEA0B7A}">
      <dgm:prSet phldrT="[Text]" custT="1"/>
      <dgm:spPr/>
      <dgm:t>
        <a:bodyPr/>
        <a:lstStyle/>
        <a:p>
          <a:r>
            <a:rPr lang="en-US" altLang="en-US" sz="1800" dirty="0">
              <a:latin typeface="Calibri" panose="020F0502020204030204" pitchFamily="34" charset="0"/>
              <a:cs typeface="Calibri" panose="020F0502020204030204" pitchFamily="34" charset="0"/>
            </a:rPr>
            <a:t>New therapies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884F40-0768-47F9-8520-28D2A1201543}" type="parTrans" cxnId="{7D441D71-97C0-421F-9290-282F8DB59176}">
      <dgm:prSet/>
      <dgm:spPr/>
      <dgm:t>
        <a:bodyPr/>
        <a:lstStyle/>
        <a:p>
          <a:endParaRPr lang="en-US" sz="1400"/>
        </a:p>
      </dgm:t>
    </dgm:pt>
    <dgm:pt modelId="{1FAC5F72-1114-49CD-AD50-D073DF388786}" type="sibTrans" cxnId="{7D441D71-97C0-421F-9290-282F8DB59176}">
      <dgm:prSet/>
      <dgm:spPr/>
      <dgm:t>
        <a:bodyPr/>
        <a:lstStyle/>
        <a:p>
          <a:endParaRPr lang="en-US" sz="1400"/>
        </a:p>
      </dgm:t>
    </dgm:pt>
    <dgm:pt modelId="{D70FF008-A9C8-41FB-ADB4-708FEA1FD7DC}" type="pres">
      <dgm:prSet presAssocID="{FE5F5051-52A4-4ECB-8A68-F42E79ACA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6D51C-00E8-4D20-BCA8-38655466FBB3}" type="pres">
      <dgm:prSet presAssocID="{8DFB6B43-AA46-40B5-8DE6-49B53FB532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7015-4D0B-4C2A-8F9A-451EAC9F0D16}" type="pres">
      <dgm:prSet presAssocID="{65B3A0BC-2FFF-44AE-B172-1868EECF8055}" presName="sibTrans" presStyleCnt="0"/>
      <dgm:spPr/>
    </dgm:pt>
    <dgm:pt modelId="{0A33A0BE-73AD-46AE-AF37-5BF7A8439C41}" type="pres">
      <dgm:prSet presAssocID="{19968129-7765-4ACF-85A8-235557E437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9228-CCD0-43E7-A96F-A1EEC29EBD45}" type="pres">
      <dgm:prSet presAssocID="{F21ABD9A-459F-45F3-AF9C-99D595BF237F}" presName="sibTrans" presStyleCnt="0"/>
      <dgm:spPr/>
    </dgm:pt>
    <dgm:pt modelId="{67A93E6C-2714-4B8B-950A-2CE9B305F23C}" type="pres">
      <dgm:prSet presAssocID="{1B30F122-0122-4C66-9D41-6A7416FBA2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51BAE-FBD2-4592-AD4B-12137F4987B3}" type="pres">
      <dgm:prSet presAssocID="{C6A8C438-6E29-4150-B6E2-5B558ED0E0EF}" presName="sibTrans" presStyleCnt="0"/>
      <dgm:spPr/>
    </dgm:pt>
    <dgm:pt modelId="{8864E399-4AB9-487A-8CC3-7406895F96D4}" type="pres">
      <dgm:prSet presAssocID="{DD9BD936-42A2-4E3A-B949-1CE83BEA0B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C84EE-1E0E-46F2-A6B2-473C7E27DE01}" type="presOf" srcId="{FE5F5051-52A4-4ECB-8A68-F42E79ACAC2F}" destId="{D70FF008-A9C8-41FB-ADB4-708FEA1FD7DC}" srcOrd="0" destOrd="0" presId="urn:microsoft.com/office/officeart/2005/8/layout/default"/>
    <dgm:cxn modelId="{5562A7E4-A03D-4A9C-B5CD-A96BB5D1BBEE}" srcId="{FE5F5051-52A4-4ECB-8A68-F42E79ACAC2F}" destId="{1B30F122-0122-4C66-9D41-6A7416FBA257}" srcOrd="2" destOrd="0" parTransId="{4A26A39C-97A0-439B-AF2A-F62B813D1227}" sibTransId="{C6A8C438-6E29-4150-B6E2-5B558ED0E0EF}"/>
    <dgm:cxn modelId="{9D9563C0-B298-4635-9841-E3BE600617ED}" srcId="{FE5F5051-52A4-4ECB-8A68-F42E79ACAC2F}" destId="{19968129-7765-4ACF-85A8-235557E43762}" srcOrd="1" destOrd="0" parTransId="{F6DC9165-AD41-434E-9E73-551C1142DF2E}" sibTransId="{F21ABD9A-459F-45F3-AF9C-99D595BF237F}"/>
    <dgm:cxn modelId="{274A61B8-CA0B-4944-B44D-FC509939C98C}" type="presOf" srcId="{19968129-7765-4ACF-85A8-235557E43762}" destId="{0A33A0BE-73AD-46AE-AF37-5BF7A8439C41}" srcOrd="0" destOrd="0" presId="urn:microsoft.com/office/officeart/2005/8/layout/default"/>
    <dgm:cxn modelId="{ECA5C18A-A2E3-45B7-B28B-07E82C905F21}" type="presOf" srcId="{DD9BD936-42A2-4E3A-B949-1CE83BEA0B7A}" destId="{8864E399-4AB9-487A-8CC3-7406895F96D4}" srcOrd="0" destOrd="0" presId="urn:microsoft.com/office/officeart/2005/8/layout/default"/>
    <dgm:cxn modelId="{E50B8EC2-511B-4CD7-B48B-6D023F6571EC}" type="presOf" srcId="{1B30F122-0122-4C66-9D41-6A7416FBA257}" destId="{67A93E6C-2714-4B8B-950A-2CE9B305F23C}" srcOrd="0" destOrd="0" presId="urn:microsoft.com/office/officeart/2005/8/layout/default"/>
    <dgm:cxn modelId="{7D441D71-97C0-421F-9290-282F8DB59176}" srcId="{FE5F5051-52A4-4ECB-8A68-F42E79ACAC2F}" destId="{DD9BD936-42A2-4E3A-B949-1CE83BEA0B7A}" srcOrd="3" destOrd="0" parTransId="{D5884F40-0768-47F9-8520-28D2A1201543}" sibTransId="{1FAC5F72-1114-49CD-AD50-D073DF388786}"/>
    <dgm:cxn modelId="{ED8ADF54-D2B1-404E-8124-43BCE2BA711B}" type="presOf" srcId="{8DFB6B43-AA46-40B5-8DE6-49B53FB53254}" destId="{8556D51C-00E8-4D20-BCA8-38655466FBB3}" srcOrd="0" destOrd="0" presId="urn:microsoft.com/office/officeart/2005/8/layout/default"/>
    <dgm:cxn modelId="{860F157A-2A5C-4CAA-9AFA-CC4400D7F50B}" srcId="{FE5F5051-52A4-4ECB-8A68-F42E79ACAC2F}" destId="{8DFB6B43-AA46-40B5-8DE6-49B53FB53254}" srcOrd="0" destOrd="0" parTransId="{78B649F6-B684-43FA-B9BC-1CF38465589D}" sibTransId="{65B3A0BC-2FFF-44AE-B172-1868EECF8055}"/>
    <dgm:cxn modelId="{A1A7DBB3-6E1F-4695-857D-AA1386B5AAF2}" type="presParOf" srcId="{D70FF008-A9C8-41FB-ADB4-708FEA1FD7DC}" destId="{8556D51C-00E8-4D20-BCA8-38655466FBB3}" srcOrd="0" destOrd="0" presId="urn:microsoft.com/office/officeart/2005/8/layout/default"/>
    <dgm:cxn modelId="{50A78DB0-EED8-4DAD-AF42-1D6015B29C4D}" type="presParOf" srcId="{D70FF008-A9C8-41FB-ADB4-708FEA1FD7DC}" destId="{719A7015-4D0B-4C2A-8F9A-451EAC9F0D16}" srcOrd="1" destOrd="0" presId="urn:microsoft.com/office/officeart/2005/8/layout/default"/>
    <dgm:cxn modelId="{4013C81C-5C36-472D-A6F2-DDFF22328DFA}" type="presParOf" srcId="{D70FF008-A9C8-41FB-ADB4-708FEA1FD7DC}" destId="{0A33A0BE-73AD-46AE-AF37-5BF7A8439C41}" srcOrd="2" destOrd="0" presId="urn:microsoft.com/office/officeart/2005/8/layout/default"/>
    <dgm:cxn modelId="{3E930966-280C-48E7-A69E-C421FE8EC9FE}" type="presParOf" srcId="{D70FF008-A9C8-41FB-ADB4-708FEA1FD7DC}" destId="{9A4F9228-CCD0-43E7-A96F-A1EEC29EBD45}" srcOrd="3" destOrd="0" presId="urn:microsoft.com/office/officeart/2005/8/layout/default"/>
    <dgm:cxn modelId="{EFEB6FFC-E0BE-4A71-AB01-057820174CAA}" type="presParOf" srcId="{D70FF008-A9C8-41FB-ADB4-708FEA1FD7DC}" destId="{67A93E6C-2714-4B8B-950A-2CE9B305F23C}" srcOrd="4" destOrd="0" presId="urn:microsoft.com/office/officeart/2005/8/layout/default"/>
    <dgm:cxn modelId="{C5D200D3-F174-4053-813C-035195813F8D}" type="presParOf" srcId="{D70FF008-A9C8-41FB-ADB4-708FEA1FD7DC}" destId="{7C151BAE-FBD2-4592-AD4B-12137F4987B3}" srcOrd="5" destOrd="0" presId="urn:microsoft.com/office/officeart/2005/8/layout/default"/>
    <dgm:cxn modelId="{8ED62C03-F323-473B-9A91-50A5B099C894}" type="presParOf" srcId="{D70FF008-A9C8-41FB-ADB4-708FEA1FD7DC}" destId="{8864E399-4AB9-487A-8CC3-7406895F96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0" y="693009"/>
          <a:ext cx="3012171" cy="180730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Pruritus</a:t>
          </a:r>
        </a:p>
      </dsp:txBody>
      <dsp:txXfrm>
        <a:off x="0" y="693009"/>
        <a:ext cx="3012171" cy="1807303"/>
      </dsp:txXfrm>
    </dsp:sp>
    <dsp:sp modelId="{0A33A0BE-73AD-46AE-AF37-5BF7A8439C41}">
      <dsp:nvSpPr>
        <dsp:cNvPr id="0" name=""/>
        <dsp:cNvSpPr/>
      </dsp:nvSpPr>
      <dsp:spPr>
        <a:xfrm>
          <a:off x="3313389" y="693009"/>
          <a:ext cx="3012171" cy="180730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00365"/>
                <a:satOff val="-7012"/>
                <a:lumOff val="6599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100365"/>
                <a:satOff val="-7012"/>
                <a:lumOff val="659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Typical morphology and distribution</a:t>
          </a:r>
        </a:p>
      </dsp:txBody>
      <dsp:txXfrm>
        <a:off x="3313389" y="693009"/>
        <a:ext cx="3012171" cy="1807303"/>
      </dsp:txXfrm>
    </dsp:sp>
    <dsp:sp modelId="{67A93E6C-2714-4B8B-950A-2CE9B305F23C}">
      <dsp:nvSpPr>
        <dsp:cNvPr id="0" name=""/>
        <dsp:cNvSpPr/>
      </dsp:nvSpPr>
      <dsp:spPr>
        <a:xfrm>
          <a:off x="6626778" y="693009"/>
          <a:ext cx="3012171" cy="180730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00729"/>
                <a:satOff val="-14024"/>
                <a:lumOff val="13197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200729"/>
                <a:satOff val="-14024"/>
                <a:lumOff val="1319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Flexural </a:t>
          </a:r>
          <a:r>
            <a:rPr lang="en-US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lichenification</a:t>
          </a: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 in adults</a:t>
          </a:r>
        </a:p>
      </dsp:txBody>
      <dsp:txXfrm>
        <a:off x="6626778" y="693009"/>
        <a:ext cx="3012171" cy="1807303"/>
      </dsp:txXfrm>
    </dsp:sp>
    <dsp:sp modelId="{8864E399-4AB9-487A-8CC3-7406895F96D4}">
      <dsp:nvSpPr>
        <dsp:cNvPr id="0" name=""/>
        <dsp:cNvSpPr/>
      </dsp:nvSpPr>
      <dsp:spPr>
        <a:xfrm>
          <a:off x="0" y="2801529"/>
          <a:ext cx="3012171" cy="180730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01094"/>
                <a:satOff val="-21036"/>
                <a:lumOff val="19796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301094"/>
                <a:satOff val="-21036"/>
                <a:lumOff val="1979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Facial and extensor involvement in infants and children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801529"/>
        <a:ext cx="3012171" cy="1807303"/>
      </dsp:txXfrm>
    </dsp:sp>
    <dsp:sp modelId="{FCEFF19C-0B86-4820-B4C0-8CAB485602F9}">
      <dsp:nvSpPr>
        <dsp:cNvPr id="0" name=""/>
        <dsp:cNvSpPr/>
      </dsp:nvSpPr>
      <dsp:spPr>
        <a:xfrm>
          <a:off x="3313389" y="2801529"/>
          <a:ext cx="3012171" cy="180730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401458"/>
                <a:satOff val="-28048"/>
                <a:lumOff val="26394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401458"/>
                <a:satOff val="-28048"/>
                <a:lumOff val="2639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Dermatitis - Chronically or chronically relapsing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13389" y="2801529"/>
        <a:ext cx="3012171" cy="1807303"/>
      </dsp:txXfrm>
    </dsp:sp>
    <dsp:sp modelId="{A81C709E-9D31-44CA-9921-A5266B8E078B}">
      <dsp:nvSpPr>
        <dsp:cNvPr id="0" name=""/>
        <dsp:cNvSpPr/>
      </dsp:nvSpPr>
      <dsp:spPr>
        <a:xfrm>
          <a:off x="6626778" y="2801529"/>
          <a:ext cx="3012171" cy="180730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cs typeface="Calibri" panose="020F0502020204030204" pitchFamily="34" charset="0"/>
            </a:rPr>
            <a:t>Personal or family history of atopy (</a:t>
          </a:r>
          <a:r>
            <a:rPr lang="en-US" sz="23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asthma,  allergic rhinitis,  atopic dermatitis</a:t>
          </a:r>
          <a:r>
            <a:rPr lang="en-US" sz="23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6626778" y="2801529"/>
        <a:ext cx="3012171" cy="18073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31D9-0DAC-480C-8052-E2B85FBB65F5}">
      <dsp:nvSpPr>
        <dsp:cNvPr id="0" name=""/>
        <dsp:cNvSpPr/>
      </dsp:nvSpPr>
      <dsp:spPr>
        <a:xfrm>
          <a:off x="4900994" y="-71622"/>
          <a:ext cx="1507573" cy="75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50" b="0" kern="1200" dirty="0">
              <a:latin typeface="Calibri" panose="020F0502020204030204" pitchFamily="34" charset="0"/>
              <a:cs typeface="Calibri" panose="020F0502020204030204" pitchFamily="34" charset="0"/>
            </a:rPr>
            <a:t>Printed regimen goes home: NO HANDOUT, NO COMPLIANCE</a:t>
          </a:r>
          <a:endParaRPr lang="en-US" sz="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23072" y="-49544"/>
        <a:ext cx="1463417" cy="709630"/>
      </dsp:txXfrm>
    </dsp:sp>
    <dsp:sp modelId="{7A723A5F-680F-4FE6-BFAD-75DA24759C02}">
      <dsp:nvSpPr>
        <dsp:cNvPr id="0" name=""/>
        <dsp:cNvSpPr/>
      </dsp:nvSpPr>
      <dsp:spPr>
        <a:xfrm rot="1800000">
          <a:off x="6347152" y="795375"/>
          <a:ext cx="769991" cy="2638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>
        <a:off x="6426300" y="848140"/>
        <a:ext cx="611696" cy="158295"/>
      </dsp:txXfrm>
    </dsp:sp>
    <dsp:sp modelId="{FC53188B-265E-4DE4-AE59-B55D9EA20819}">
      <dsp:nvSpPr>
        <dsp:cNvPr id="0" name=""/>
        <dsp:cNvSpPr/>
      </dsp:nvSpPr>
      <dsp:spPr>
        <a:xfrm>
          <a:off x="7055728" y="1172413"/>
          <a:ext cx="1507573" cy="75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100365"/>
                <a:satOff val="-7012"/>
                <a:lumOff val="6599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100365"/>
                <a:satOff val="-7012"/>
                <a:lumOff val="659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Give adequate volumes of medication</a:t>
          </a:r>
          <a:endParaRPr lang="en-US" sz="1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77806" y="1194491"/>
        <a:ext cx="1463417" cy="709630"/>
      </dsp:txXfrm>
    </dsp:sp>
    <dsp:sp modelId="{788466A4-EE2F-45CD-89F0-92494389B863}">
      <dsp:nvSpPr>
        <dsp:cNvPr id="0" name=""/>
        <dsp:cNvSpPr/>
      </dsp:nvSpPr>
      <dsp:spPr>
        <a:xfrm rot="5400000">
          <a:off x="7502857" y="2504768"/>
          <a:ext cx="769991" cy="2638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100396"/>
                <a:satOff val="-6909"/>
                <a:lumOff val="6162"/>
                <a:alphaOff val="0"/>
                <a:tint val="96000"/>
                <a:lumMod val="104000"/>
              </a:schemeClr>
            </a:gs>
            <a:gs pos="100000">
              <a:schemeClr val="accent1">
                <a:shade val="90000"/>
                <a:hueOff val="-100396"/>
                <a:satOff val="-6909"/>
                <a:lumOff val="616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>
        <a:off x="7582005" y="2557534"/>
        <a:ext cx="611696" cy="158295"/>
      </dsp:txXfrm>
    </dsp:sp>
    <dsp:sp modelId="{1129F4B8-E6D8-4342-841C-097BF812C209}">
      <dsp:nvSpPr>
        <dsp:cNvPr id="0" name=""/>
        <dsp:cNvSpPr/>
      </dsp:nvSpPr>
      <dsp:spPr>
        <a:xfrm>
          <a:off x="7212404" y="3347162"/>
          <a:ext cx="1507573" cy="75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200729"/>
                <a:satOff val="-14024"/>
                <a:lumOff val="13197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200729"/>
                <a:satOff val="-14024"/>
                <a:lumOff val="1319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When in doubt: </a:t>
          </a:r>
          <a:r>
            <a:rPr lang="en-US" altLang="en-US" sz="1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Dx</a:t>
          </a:r>
          <a:r>
            <a:rPr lang="en-US" altLang="en-U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/Rx infection.</a:t>
          </a:r>
        </a:p>
      </dsp:txBody>
      <dsp:txXfrm>
        <a:off x="7234482" y="3369240"/>
        <a:ext cx="1463417" cy="709630"/>
      </dsp:txXfrm>
    </dsp:sp>
    <dsp:sp modelId="{E25C17F9-9487-40B4-B289-2BFFE797ECDB}">
      <dsp:nvSpPr>
        <dsp:cNvPr id="0" name=""/>
        <dsp:cNvSpPr/>
      </dsp:nvSpPr>
      <dsp:spPr>
        <a:xfrm rot="8761745">
          <a:off x="6522694" y="4305329"/>
          <a:ext cx="769991" cy="2638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200793"/>
                <a:satOff val="-13818"/>
                <a:lumOff val="12324"/>
                <a:alphaOff val="0"/>
                <a:tint val="96000"/>
                <a:lumMod val="104000"/>
              </a:schemeClr>
            </a:gs>
            <a:gs pos="100000">
              <a:schemeClr val="accent1">
                <a:shade val="90000"/>
                <a:hueOff val="-200793"/>
                <a:satOff val="-13818"/>
                <a:lumOff val="1232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 rot="10800000">
        <a:off x="6601841" y="4358094"/>
        <a:ext cx="611696" cy="158295"/>
      </dsp:txXfrm>
    </dsp:sp>
    <dsp:sp modelId="{807FA017-7F8A-40AA-ADF4-837E4C603383}">
      <dsp:nvSpPr>
        <dsp:cNvPr id="0" name=""/>
        <dsp:cNvSpPr/>
      </dsp:nvSpPr>
      <dsp:spPr>
        <a:xfrm>
          <a:off x="4900994" y="4754551"/>
          <a:ext cx="1507573" cy="1053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301094"/>
                <a:satOff val="-21036"/>
                <a:lumOff val="19796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301094"/>
                <a:satOff val="-21036"/>
                <a:lumOff val="1979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AD Made EZ: Easy sliding scale treatment tree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2 minutes of education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2 minutes of treatment explanation</a:t>
          </a:r>
        </a:p>
      </dsp:txBody>
      <dsp:txXfrm>
        <a:off x="4931857" y="4785414"/>
        <a:ext cx="1445847" cy="992000"/>
      </dsp:txXfrm>
    </dsp:sp>
    <dsp:sp modelId="{8368A11E-1F4F-4933-A8D1-5501BAEFF533}">
      <dsp:nvSpPr>
        <dsp:cNvPr id="0" name=""/>
        <dsp:cNvSpPr/>
      </dsp:nvSpPr>
      <dsp:spPr>
        <a:xfrm rot="12709608">
          <a:off x="4107111" y="4427860"/>
          <a:ext cx="769991" cy="2638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301189"/>
                <a:satOff val="-20728"/>
                <a:lumOff val="18486"/>
                <a:alphaOff val="0"/>
                <a:tint val="96000"/>
                <a:lumMod val="104000"/>
              </a:schemeClr>
            </a:gs>
            <a:gs pos="100000">
              <a:schemeClr val="accent1">
                <a:shade val="90000"/>
                <a:hueOff val="-301189"/>
                <a:satOff val="-20728"/>
                <a:lumOff val="1848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 rot="10800000">
        <a:off x="4186258" y="4480625"/>
        <a:ext cx="611696" cy="158295"/>
      </dsp:txXfrm>
    </dsp:sp>
    <dsp:sp modelId="{3F3891C0-E4D7-4B0C-8C29-57F45827C8F8}">
      <dsp:nvSpPr>
        <dsp:cNvPr id="0" name=""/>
        <dsp:cNvSpPr/>
      </dsp:nvSpPr>
      <dsp:spPr>
        <a:xfrm>
          <a:off x="2722200" y="3552200"/>
          <a:ext cx="1507573" cy="75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401458"/>
                <a:satOff val="-28048"/>
                <a:lumOff val="26394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401458"/>
                <a:satOff val="-28048"/>
                <a:lumOff val="2639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Supply and refills for ACUTE AND MAINTENANCE treatment.</a:t>
          </a:r>
        </a:p>
      </dsp:txBody>
      <dsp:txXfrm>
        <a:off x="2744278" y="3574278"/>
        <a:ext cx="1463417" cy="709630"/>
      </dsp:txXfrm>
    </dsp:sp>
    <dsp:sp modelId="{D04309C4-682C-4797-A2DA-38DB4BD65550}">
      <dsp:nvSpPr>
        <dsp:cNvPr id="0" name=""/>
        <dsp:cNvSpPr/>
      </dsp:nvSpPr>
      <dsp:spPr>
        <a:xfrm rot="16234756">
          <a:off x="3103021" y="2607287"/>
          <a:ext cx="769991" cy="2638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401586"/>
                <a:satOff val="-27637"/>
                <a:lumOff val="24648"/>
                <a:alphaOff val="0"/>
                <a:tint val="96000"/>
                <a:lumMod val="104000"/>
              </a:schemeClr>
            </a:gs>
            <a:gs pos="100000">
              <a:schemeClr val="accent1">
                <a:shade val="90000"/>
                <a:hueOff val="-401586"/>
                <a:satOff val="-27637"/>
                <a:lumOff val="2464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>
        <a:off x="3182169" y="2660052"/>
        <a:ext cx="611696" cy="158295"/>
      </dsp:txXfrm>
    </dsp:sp>
    <dsp:sp modelId="{BD4E0681-15D0-46C1-879A-331C26459CB4}">
      <dsp:nvSpPr>
        <dsp:cNvPr id="0" name=""/>
        <dsp:cNvSpPr/>
      </dsp:nvSpPr>
      <dsp:spPr>
        <a:xfrm>
          <a:off x="2746260" y="1172413"/>
          <a:ext cx="1507573" cy="75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The whole family is the patient: psychosocial intervention when necessary.</a:t>
          </a:r>
        </a:p>
      </dsp:txBody>
      <dsp:txXfrm>
        <a:off x="2768338" y="1194491"/>
        <a:ext cx="1463417" cy="709630"/>
      </dsp:txXfrm>
    </dsp:sp>
    <dsp:sp modelId="{C29CF0F9-7537-484C-828F-E9FE0EEFC049}">
      <dsp:nvSpPr>
        <dsp:cNvPr id="0" name=""/>
        <dsp:cNvSpPr/>
      </dsp:nvSpPr>
      <dsp:spPr>
        <a:xfrm rot="19800000">
          <a:off x="4192418" y="795375"/>
          <a:ext cx="769991" cy="2638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501982"/>
                <a:satOff val="-34546"/>
                <a:lumOff val="30810"/>
                <a:alphaOff val="0"/>
                <a:tint val="96000"/>
                <a:lumMod val="104000"/>
              </a:schemeClr>
            </a:gs>
            <a:gs pos="100000">
              <a:schemeClr val="accent1">
                <a:shade val="90000"/>
                <a:hueOff val="-501982"/>
                <a:satOff val="-34546"/>
                <a:lumOff val="3081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>
        <a:off x="4271566" y="848140"/>
        <a:ext cx="611696" cy="1582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09890-5564-42E7-B1CF-E6F381956892}">
      <dsp:nvSpPr>
        <dsp:cNvPr id="0" name=""/>
        <dsp:cNvSpPr/>
      </dsp:nvSpPr>
      <dsp:spPr>
        <a:xfrm>
          <a:off x="92952" y="561461"/>
          <a:ext cx="991521" cy="14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If successful</a:t>
          </a:r>
          <a:endParaRPr lang="en-US" sz="1200" b="1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952" y="561461"/>
        <a:ext cx="991521" cy="144650"/>
      </dsp:txXfrm>
    </dsp:sp>
    <dsp:sp modelId="{B6E258FD-4944-42A7-9A43-D090DC109128}">
      <dsp:nvSpPr>
        <dsp:cNvPr id="0" name=""/>
        <dsp:cNvSpPr/>
      </dsp:nvSpPr>
      <dsp:spPr>
        <a:xfrm>
          <a:off x="1156903" y="52829"/>
          <a:ext cx="247487" cy="11088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E90DB-AD1C-425C-AA0D-1C0D05047324}">
      <dsp:nvSpPr>
        <dsp:cNvPr id="0" name=""/>
        <dsp:cNvSpPr/>
      </dsp:nvSpPr>
      <dsp:spPr>
        <a:xfrm>
          <a:off x="1521476" y="71922"/>
          <a:ext cx="3365829" cy="110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Titrate down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TCI's 2x a week or role for PDI or topical steroid 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Emollients only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1476" y="71922"/>
        <a:ext cx="3365829" cy="1108800"/>
      </dsp:txXfrm>
    </dsp:sp>
    <dsp:sp modelId="{73360B88-48B1-46DE-8209-5D20F8F1AD55}">
      <dsp:nvSpPr>
        <dsp:cNvPr id="0" name=""/>
        <dsp:cNvSpPr/>
      </dsp:nvSpPr>
      <dsp:spPr>
        <a:xfrm>
          <a:off x="20508" y="3207550"/>
          <a:ext cx="1237437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If unsuccessful</a:t>
          </a:r>
          <a:endParaRPr lang="en-US" sz="1200" b="1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508" y="3207550"/>
        <a:ext cx="1237437" cy="316800"/>
      </dsp:txXfrm>
    </dsp:sp>
    <dsp:sp modelId="{DABCFDBF-021C-41DB-94ED-E743CE2177F4}">
      <dsp:nvSpPr>
        <dsp:cNvPr id="0" name=""/>
        <dsp:cNvSpPr/>
      </dsp:nvSpPr>
      <dsp:spPr>
        <a:xfrm>
          <a:off x="1122188" y="1503858"/>
          <a:ext cx="247487" cy="2991941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08AB0-908D-4988-AACD-EB360F632353}">
      <dsp:nvSpPr>
        <dsp:cNvPr id="0" name=""/>
        <dsp:cNvSpPr/>
      </dsp:nvSpPr>
      <dsp:spPr>
        <a:xfrm>
          <a:off x="1532061" y="1272058"/>
          <a:ext cx="3365829" cy="3223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Patch testing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Tar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Class I-II topical steroids</a:t>
          </a:r>
          <a:endParaRPr lang="en-US" altLang="en-US" sz="1400" b="1" i="1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Prednisone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b="1" i="1" u="sng" kern="1200" dirty="0">
              <a:latin typeface="Calibri" panose="020F0502020204030204" pitchFamily="34" charset="0"/>
              <a:cs typeface="Calibri" panose="020F0502020204030204" pitchFamily="34" charset="0"/>
            </a:rPr>
            <a:t>DUPILUMAB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IVPS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UVA, UVB, narrowband UVB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u="sng" kern="1200">
              <a:latin typeface="Calibri" panose="020F0502020204030204" pitchFamily="34" charset="0"/>
              <a:cs typeface="Calibri" panose="020F0502020204030204" pitchFamily="34" charset="0"/>
            </a:rPr>
            <a:t>Cytotoxic and Biologic agents:</a:t>
          </a: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 cyclosporine, cellcept, cyclophosphamide, azathioprine, methotrexate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INF </a:t>
          </a:r>
          <a:r>
            <a:rPr lang="el-GR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α</a:t>
          </a: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el-GR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γ</a:t>
          </a: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 subcutaneously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IVIG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>
              <a:latin typeface="Calibri" panose="020F0502020204030204" pitchFamily="34" charset="0"/>
              <a:cs typeface="Calibri" panose="020F0502020204030204" pitchFamily="34" charset="0"/>
            </a:rPr>
            <a:t>Relaxation / Massage therapy /  Behavioral/ Probiotics</a:t>
          </a:r>
          <a:endParaRPr lang="en-US" alt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2061" y="1272058"/>
        <a:ext cx="3365829" cy="32237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873774" y="921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First topical Phosphodiesterase 4 inhibitor (PDE-4)</a:t>
          </a:r>
        </a:p>
      </dsp:txBody>
      <dsp:txXfrm>
        <a:off x="873774" y="921"/>
        <a:ext cx="3367627" cy="2020576"/>
      </dsp:txXfrm>
    </dsp:sp>
    <dsp:sp modelId="{0A33A0BE-73AD-46AE-AF37-5BF7A8439C41}">
      <dsp:nvSpPr>
        <dsp:cNvPr id="0" name=""/>
        <dsp:cNvSpPr/>
      </dsp:nvSpPr>
      <dsp:spPr>
        <a:xfrm>
          <a:off x="4578164" y="921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67274"/>
                <a:satOff val="-11687"/>
                <a:lumOff val="10998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167274"/>
                <a:satOff val="-11687"/>
                <a:lumOff val="1099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U.S. FDA approved in December 2016 for mild-moderate atopic dermatitis in patients 2 years of age and older</a:t>
          </a:r>
        </a:p>
      </dsp:txBody>
      <dsp:txXfrm>
        <a:off x="4578164" y="921"/>
        <a:ext cx="3367627" cy="2020576"/>
      </dsp:txXfrm>
    </dsp:sp>
    <dsp:sp modelId="{67A93E6C-2714-4B8B-950A-2CE9B305F23C}">
      <dsp:nvSpPr>
        <dsp:cNvPr id="0" name=""/>
        <dsp:cNvSpPr/>
      </dsp:nvSpPr>
      <dsp:spPr>
        <a:xfrm>
          <a:off x="873774" y="2358260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34549"/>
                <a:satOff val="-23373"/>
                <a:lumOff val="21995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334549"/>
                <a:satOff val="-23373"/>
                <a:lumOff val="2199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Mechanism of action: by inhibition PDE-4, results in increase intracellular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cAMP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levels which is suppression the release of pro-inflammatory cytokines</a:t>
          </a:r>
        </a:p>
      </dsp:txBody>
      <dsp:txXfrm>
        <a:off x="873774" y="2358260"/>
        <a:ext cx="3367627" cy="2020576"/>
      </dsp:txXfrm>
    </dsp:sp>
    <dsp:sp modelId="{8864E399-4AB9-487A-8CC3-7406895F96D4}">
      <dsp:nvSpPr>
        <dsp:cNvPr id="0" name=""/>
        <dsp:cNvSpPr/>
      </dsp:nvSpPr>
      <dsp:spPr>
        <a:xfrm>
          <a:off x="4578164" y="2358260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Crisaborole ointment 2% apply twice daily supplies in 60 g and 100 g tube.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78164" y="2358260"/>
        <a:ext cx="3367627" cy="20205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0" y="398405"/>
          <a:ext cx="2756114" cy="16536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Dupilumab is a successful currently available biologic treatment of a moderate to severe Atopic Dermatitis (AD) </a:t>
          </a:r>
        </a:p>
      </dsp:txBody>
      <dsp:txXfrm>
        <a:off x="0" y="398405"/>
        <a:ext cx="2756114" cy="1653668"/>
      </dsp:txXfrm>
    </dsp:sp>
    <dsp:sp modelId="{0A33A0BE-73AD-46AE-AF37-5BF7A8439C41}">
      <dsp:nvSpPr>
        <dsp:cNvPr id="0" name=""/>
        <dsp:cNvSpPr/>
      </dsp:nvSpPr>
      <dsp:spPr>
        <a:xfrm>
          <a:off x="3031725" y="398405"/>
          <a:ext cx="2756114" cy="16536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00365"/>
                <a:satOff val="-7012"/>
                <a:lumOff val="6599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100365"/>
                <a:satOff val="-7012"/>
                <a:lumOff val="659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It is a fully human monoclonal antibody directed against the shared alpha subunit of the IL-4 receptor resulting in signaling blockade of IL-4 and IL-13, which are key drivers of Th2-mediated inflammation of AD </a:t>
          </a:r>
        </a:p>
      </dsp:txBody>
      <dsp:txXfrm>
        <a:off x="3031725" y="398405"/>
        <a:ext cx="2756114" cy="1653668"/>
      </dsp:txXfrm>
    </dsp:sp>
    <dsp:sp modelId="{67A93E6C-2714-4B8B-950A-2CE9B305F23C}">
      <dsp:nvSpPr>
        <dsp:cNvPr id="0" name=""/>
        <dsp:cNvSpPr/>
      </dsp:nvSpPr>
      <dsp:spPr>
        <a:xfrm>
          <a:off x="6063451" y="398405"/>
          <a:ext cx="2756114" cy="16536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00729"/>
                <a:satOff val="-14024"/>
                <a:lumOff val="13197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200729"/>
                <a:satOff val="-14024"/>
                <a:lumOff val="1319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Suppresses the expression of genes related to the activation of Th2 cells and related inflammatory pathways, a major driver in AD clinical disease</a:t>
          </a:r>
        </a:p>
      </dsp:txBody>
      <dsp:txXfrm>
        <a:off x="6063451" y="398405"/>
        <a:ext cx="2756114" cy="1653668"/>
      </dsp:txXfrm>
    </dsp:sp>
    <dsp:sp modelId="{8864E399-4AB9-487A-8CC3-7406895F96D4}">
      <dsp:nvSpPr>
        <dsp:cNvPr id="0" name=""/>
        <dsp:cNvSpPr/>
      </dsp:nvSpPr>
      <dsp:spPr>
        <a:xfrm>
          <a:off x="0" y="2327685"/>
          <a:ext cx="2756114" cy="16536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01094"/>
                <a:satOff val="-21036"/>
                <a:lumOff val="19796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301094"/>
                <a:satOff val="-21036"/>
                <a:lumOff val="1979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Indications: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Moderate to severe AD not responding to topical treatment (as monotherapy or in combination with topical steroids) in 12 year olds and up.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>
        <a:off x="0" y="2327685"/>
        <a:ext cx="2756114" cy="1653668"/>
      </dsp:txXfrm>
    </dsp:sp>
    <dsp:sp modelId="{15589C31-F6D4-4111-80BA-B1535FE938AE}">
      <dsp:nvSpPr>
        <dsp:cNvPr id="0" name=""/>
        <dsp:cNvSpPr/>
      </dsp:nvSpPr>
      <dsp:spPr>
        <a:xfrm>
          <a:off x="3031725" y="2327685"/>
          <a:ext cx="2756114" cy="16536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401458"/>
                <a:satOff val="-28048"/>
                <a:lumOff val="26394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401458"/>
                <a:satOff val="-28048"/>
                <a:lumOff val="2639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Dose: </a:t>
          </a: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300 mg </a:t>
          </a:r>
          <a:r>
            <a:rPr lang="en-US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subq</a:t>
          </a: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/ 200 mg </a:t>
          </a:r>
          <a:r>
            <a:rPr lang="en-US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subq</a:t>
          </a: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…60 kg. </a:t>
          </a:r>
          <a:r>
            <a:rPr lang="en-US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Dupixent</a:t>
          </a: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 comes in a pre-filled syringe and can be self-administered as a subcutaneous injection every other week after an initial loading dose (600mg) . It can be used with or without topical corticosteroids.</a:t>
          </a:r>
        </a:p>
      </dsp:txBody>
      <dsp:txXfrm>
        <a:off x="3031725" y="2327685"/>
        <a:ext cx="2756114" cy="1653668"/>
      </dsp:txXfrm>
    </dsp:sp>
    <dsp:sp modelId="{18055B1E-71F2-4394-A6F7-4F14657FCC57}">
      <dsp:nvSpPr>
        <dsp:cNvPr id="0" name=""/>
        <dsp:cNvSpPr/>
      </dsp:nvSpPr>
      <dsp:spPr>
        <a:xfrm>
          <a:off x="6063451" y="2327685"/>
          <a:ext cx="2756114" cy="16536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An open label multicenter extension study revealed a favorable long-term (&gt; 1 year) safety and efficacy profile in adults</a:t>
          </a:r>
        </a:p>
      </dsp:txBody>
      <dsp:txXfrm>
        <a:off x="6063451" y="2327685"/>
        <a:ext cx="2756114" cy="165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1176" y="1274264"/>
          <a:ext cx="4588855" cy="275331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Cataracts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Cheilitis</a:t>
          </a:r>
          <a:endParaRPr kumimoji="0" lang="en-US" sz="14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Conjunctivitis - Recurrent</a:t>
          </a:r>
          <a:endParaRPr kumimoji="0" lang="en-US" sz="1400" b="0" i="0" u="sng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1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Eczema - Perifollicular accentuation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Facial pallor or erythema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Food intolerance</a:t>
          </a:r>
          <a:endParaRPr kumimoji="0" lang="en-US" sz="14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2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Hand dermatitis - </a:t>
          </a: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Nonallergic</a:t>
          </a:r>
          <a:endParaRPr kumimoji="0" lang="en-US" sz="14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Ichthyosis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IgE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– Elevated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Immediate (type I) skin test reactivity</a:t>
          </a:r>
        </a:p>
      </dsp:txBody>
      <dsp:txXfrm>
        <a:off x="1176" y="1274264"/>
        <a:ext cx="4588855" cy="2753313"/>
      </dsp:txXfrm>
    </dsp:sp>
    <dsp:sp modelId="{0A33A0BE-73AD-46AE-AF37-5BF7A8439C41}">
      <dsp:nvSpPr>
        <dsp:cNvPr id="0" name=""/>
        <dsp:cNvSpPr/>
      </dsp:nvSpPr>
      <dsp:spPr>
        <a:xfrm>
          <a:off x="5048917" y="1274264"/>
          <a:ext cx="4588855" cy="275331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Infections (cutaneous)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Dennie</a:t>
          </a: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-Morgan infraorbital fold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Itching when sweating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Keratoconus</a:t>
          </a:r>
          <a:endParaRPr kumimoji="0" lang="en-US" sz="12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3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Keratosis pilaris</a:t>
          </a:r>
          <a:endParaRPr kumimoji="0" lang="en-US" sz="12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4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Nipple dermatitis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Orbital darkening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Palmar </a:t>
          </a:r>
          <a:r>
            <a: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hyperlinearity</a:t>
          </a:r>
          <a:endParaRPr kumimoji="0" lang="en-US" sz="12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Pityriasis alba</a:t>
          </a:r>
          <a:endParaRPr kumimoji="0" lang="en-US" sz="12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hlinkClick xmlns:r="http://schemas.openxmlformats.org/officeDocument/2006/relationships" r:id="rId5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White </a:t>
          </a:r>
          <a:r>
            <a: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dermographism</a:t>
          </a:r>
          <a:endParaRPr kumimoji="0" lang="en-US" sz="12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Wool intolerance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Xerosis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48917" y="1274264"/>
        <a:ext cx="4588855" cy="2753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0" y="66256"/>
          <a:ext cx="4588855" cy="546722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Purported influencing factors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prenatal exposures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Irritants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pruritogens</a:t>
          </a:r>
          <a:endParaRPr lang="en-US" sz="1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pathogens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climate factors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temperature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humidity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ultraviolet radiation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outdoor and indoor air pollutants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tobacco smoke exposure,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water hardness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urban vs. rural living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diet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breastfeeding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probiotics and prebiotics </a:t>
          </a:r>
        </a:p>
      </dsp:txBody>
      <dsp:txXfrm>
        <a:off x="0" y="66256"/>
        <a:ext cx="4588855" cy="5467226"/>
      </dsp:txXfrm>
    </dsp:sp>
    <dsp:sp modelId="{0A33A0BE-73AD-46AE-AF37-5BF7A8439C41}">
      <dsp:nvSpPr>
        <dsp:cNvPr id="0" name=""/>
        <dsp:cNvSpPr/>
      </dsp:nvSpPr>
      <dsp:spPr>
        <a:xfrm>
          <a:off x="4858801" y="396730"/>
          <a:ext cx="4588855" cy="285692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Adult AD cohort had a significantly higher prevalence of;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nasal allergies (46.4% vs. 19.8%)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asthma (22.4% vs. 7.9%),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neuropsychiatric conditions such as anxiety (42.5% vs. 21.3%)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depression (37.2% vs. 20.9%) (all P &lt; 0.0001).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Higher resource use (healthcare practitioner visits, emergency room, hospitalizations) (P &lt; 0.05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58801" y="396730"/>
        <a:ext cx="4588855" cy="2856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6CF0-FD41-4D75-B711-0548BD474FF3}">
      <dsp:nvSpPr>
        <dsp:cNvPr id="0" name=""/>
        <dsp:cNvSpPr/>
      </dsp:nvSpPr>
      <dsp:spPr>
        <a:xfrm>
          <a:off x="1303998" y="1732057"/>
          <a:ext cx="2879688" cy="963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 panose="020F0502020204030204" pitchFamily="34" charset="0"/>
            </a:rPr>
            <a:t>Primary defect in epithelial barrier</a:t>
          </a:r>
        </a:p>
      </dsp:txBody>
      <dsp:txXfrm>
        <a:off x="1332221" y="1760280"/>
        <a:ext cx="2823242" cy="907143"/>
      </dsp:txXfrm>
    </dsp:sp>
    <dsp:sp modelId="{D2011281-CE9D-4F41-A5F3-BCFCC8E8B41C}">
      <dsp:nvSpPr>
        <dsp:cNvPr id="0" name=""/>
        <dsp:cNvSpPr/>
      </dsp:nvSpPr>
      <dsp:spPr>
        <a:xfrm rot="5400000">
          <a:off x="2538549" y="2586163"/>
          <a:ext cx="237479" cy="630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574171" y="2676643"/>
        <a:ext cx="166235" cy="378308"/>
      </dsp:txXfrm>
    </dsp:sp>
    <dsp:sp modelId="{25A35680-6FBA-4F64-B302-2457AE42B517}">
      <dsp:nvSpPr>
        <dsp:cNvPr id="0" name=""/>
        <dsp:cNvSpPr/>
      </dsp:nvSpPr>
      <dsp:spPr>
        <a:xfrm>
          <a:off x="1258758" y="3143491"/>
          <a:ext cx="2879688" cy="963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libri" panose="020F0502020204030204" pitchFamily="34" charset="0"/>
            </a:rPr>
            <a:t>Secondary immunologic dysregulation</a:t>
          </a:r>
        </a:p>
      </dsp:txBody>
      <dsp:txXfrm>
        <a:off x="1286981" y="3171714"/>
        <a:ext cx="2823242" cy="907143"/>
      </dsp:txXfrm>
    </dsp:sp>
    <dsp:sp modelId="{5390CC8A-EA4B-4213-9B75-FA0CFEB3222C}">
      <dsp:nvSpPr>
        <dsp:cNvPr id="0" name=""/>
        <dsp:cNvSpPr/>
      </dsp:nvSpPr>
      <dsp:spPr>
        <a:xfrm rot="5335313">
          <a:off x="2561040" y="4108058"/>
          <a:ext cx="244395" cy="491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597009" y="4169608"/>
        <a:ext cx="171077" cy="294609"/>
      </dsp:txXfrm>
    </dsp:sp>
    <dsp:sp modelId="{88AD9054-4E44-4988-A8BE-36CFE4F03B2B}">
      <dsp:nvSpPr>
        <dsp:cNvPr id="0" name=""/>
        <dsp:cNvSpPr/>
      </dsp:nvSpPr>
      <dsp:spPr>
        <a:xfrm>
          <a:off x="1285568" y="4568122"/>
          <a:ext cx="2879688" cy="963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anose="020F0502020204030204" pitchFamily="34" charset="0"/>
            </a:rPr>
            <a:t>Inflammation</a:t>
          </a:r>
        </a:p>
      </dsp:txBody>
      <dsp:txXfrm>
        <a:off x="1313791" y="4596345"/>
        <a:ext cx="2823242" cy="907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6CF0-FD41-4D75-B711-0548BD474FF3}">
      <dsp:nvSpPr>
        <dsp:cNvPr id="0" name=""/>
        <dsp:cNvSpPr/>
      </dsp:nvSpPr>
      <dsp:spPr>
        <a:xfrm>
          <a:off x="350651" y="422465"/>
          <a:ext cx="3552908" cy="814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anose="020F0502020204030204" pitchFamily="34" charset="0"/>
            </a:rPr>
            <a:t>Primary immune dysfunction</a:t>
          </a:r>
        </a:p>
      </dsp:txBody>
      <dsp:txXfrm>
        <a:off x="374502" y="446316"/>
        <a:ext cx="3505206" cy="766614"/>
      </dsp:txXfrm>
    </dsp:sp>
    <dsp:sp modelId="{D2011281-CE9D-4F41-A5F3-BCFCC8E8B41C}">
      <dsp:nvSpPr>
        <dsp:cNvPr id="0" name=""/>
        <dsp:cNvSpPr/>
      </dsp:nvSpPr>
      <dsp:spPr>
        <a:xfrm rot="5379701">
          <a:off x="1860022" y="1560993"/>
          <a:ext cx="545689" cy="488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932863" y="1585419"/>
        <a:ext cx="399141" cy="293097"/>
      </dsp:txXfrm>
    </dsp:sp>
    <dsp:sp modelId="{25A35680-6FBA-4F64-B302-2457AE42B517}">
      <dsp:nvSpPr>
        <dsp:cNvPr id="0" name=""/>
        <dsp:cNvSpPr/>
      </dsp:nvSpPr>
      <dsp:spPr>
        <a:xfrm>
          <a:off x="418783" y="2340586"/>
          <a:ext cx="3441349" cy="1161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Calibri" panose="020F0502020204030204" pitchFamily="34" charset="0"/>
            </a:rPr>
            <a:t>IgE</a:t>
          </a:r>
          <a:r>
            <a:rPr lang="en-US" sz="2200" kern="1200" dirty="0">
              <a:latin typeface="Calibri" panose="020F0502020204030204" pitchFamily="34" charset="0"/>
            </a:rPr>
            <a:t> sensitization and secondary epithelial-barrier disturbance</a:t>
          </a:r>
        </a:p>
      </dsp:txBody>
      <dsp:txXfrm>
        <a:off x="452808" y="2374611"/>
        <a:ext cx="3373299" cy="1093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2350215" y="6005"/>
          <a:ext cx="5144667" cy="560729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>
              <a:solidFill>
                <a:srgbClr val="005AB4"/>
              </a:solidFill>
              <a:latin typeface="Calibri" panose="020F0502020204030204" pitchFamily="34" charset="0"/>
              <a:cs typeface="Calibri" panose="020F0502020204030204" pitchFamily="34" charset="0"/>
            </a:rPr>
            <a:t>Purported influencing factors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Not a static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 physical structure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7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  <a:sym typeface="Wingdings" panose="05000000000000000000" pitchFamily="2" charset="2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Filaggrin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: maintain </a:t>
          </a:r>
          <a:r>
            <a:rPr kumimoji="0" lang="en-US" sz="17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cornified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envelope, promotes keratin aggregation, regulation of skin pH, breakdown products have water-binding capacity (natural moisturizing factor)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7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Inflammation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can decrease expression of </a:t>
          </a:r>
          <a:r>
            <a:rPr kumimoji="0" lang="en-US" sz="17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filaggrin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7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Changes in </a:t>
          </a:r>
          <a:r>
            <a: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external humidity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regulate proteolysis of </a:t>
          </a:r>
          <a:r>
            <a:rPr kumimoji="0" lang="en-US" sz="17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filaggrin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epidermal DNA/</a:t>
          </a:r>
          <a:r>
            <a: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lipid synthesis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and initiation of inflammation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7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Changes in pH </a:t>
          </a:r>
          <a:r>
            <a: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can alter maturation of lamellar bodies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Alterations in barrier </a:t>
          </a:r>
          <a:r>
            <a:rPr lang="en-US" altLang="en-US" sz="17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 </a:t>
          </a:r>
          <a:r>
            <a:rPr lang="en-US" altLang="en-US" sz="17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increased </a:t>
          </a:r>
          <a:r>
            <a:rPr lang="en-US" altLang="en-US" sz="17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transepidermal</a:t>
          </a:r>
          <a:r>
            <a:rPr lang="en-US" altLang="en-US" sz="17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water loss, increased penetration of environmental allergens, infection, AD</a:t>
          </a:r>
          <a:endParaRPr lang="en-US" sz="17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50215" y="6005"/>
        <a:ext cx="5144667" cy="5607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3B624-AC48-4E44-92AC-40451B70BC2A}">
      <dsp:nvSpPr>
        <dsp:cNvPr id="0" name=""/>
        <dsp:cNvSpPr/>
      </dsp:nvSpPr>
      <dsp:spPr>
        <a:xfrm>
          <a:off x="2274" y="250680"/>
          <a:ext cx="2217787" cy="868747"/>
        </a:xfrm>
        <a:prstGeom prst="rect">
          <a:avLst/>
        </a:prstGeom>
        <a:solidFill>
          <a:schemeClr val="accent1"/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Th2</a:t>
          </a:r>
        </a:p>
      </dsp:txBody>
      <dsp:txXfrm>
        <a:off x="2274" y="250680"/>
        <a:ext cx="2217787" cy="868747"/>
      </dsp:txXfrm>
    </dsp:sp>
    <dsp:sp modelId="{76F3D916-D984-4B06-B468-1B976F50E194}">
      <dsp:nvSpPr>
        <dsp:cNvPr id="0" name=""/>
        <dsp:cNvSpPr/>
      </dsp:nvSpPr>
      <dsp:spPr>
        <a:xfrm>
          <a:off x="0" y="1088132"/>
          <a:ext cx="2217787" cy="2513733"/>
        </a:xfrm>
        <a:prstGeom prst="rect">
          <a:avLst/>
        </a:prstGeom>
        <a:solidFill>
          <a:srgbClr val="FFCCCC">
            <a:alpha val="90000"/>
          </a:srgb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Lebrikizumab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Tralokinumab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Nemolizumab</a:t>
          </a:r>
        </a:p>
      </dsp:txBody>
      <dsp:txXfrm>
        <a:off x="0" y="1088132"/>
        <a:ext cx="2217787" cy="2513733"/>
      </dsp:txXfrm>
    </dsp:sp>
    <dsp:sp modelId="{2D19A6A3-031D-4927-A877-4DDE7B910AA6}">
      <dsp:nvSpPr>
        <dsp:cNvPr id="0" name=""/>
        <dsp:cNvSpPr/>
      </dsp:nvSpPr>
      <dsp:spPr>
        <a:xfrm>
          <a:off x="2530552" y="250680"/>
          <a:ext cx="2217787" cy="868747"/>
        </a:xfrm>
        <a:prstGeom prst="rect">
          <a:avLst/>
        </a:prstGeom>
        <a:solidFill>
          <a:schemeClr val="accent1"/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highlight>
              <a:srgbClr val="FFFF0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0552" y="250680"/>
        <a:ext cx="2217787" cy="868747"/>
      </dsp:txXfrm>
    </dsp:sp>
    <dsp:sp modelId="{65332DC8-6129-4BE8-B15A-D0E260731F33}">
      <dsp:nvSpPr>
        <dsp:cNvPr id="0" name=""/>
        <dsp:cNvSpPr/>
      </dsp:nvSpPr>
      <dsp:spPr>
        <a:xfrm>
          <a:off x="2533635" y="1117694"/>
          <a:ext cx="2217787" cy="2513733"/>
        </a:xfrm>
        <a:prstGeom prst="rect">
          <a:avLst/>
        </a:prstGeom>
        <a:solidFill>
          <a:srgbClr val="FFCCCC">
            <a:alpha val="90000"/>
          </a:srgb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D4106-EC8B-46FA-B634-B4BF002F019F}">
      <dsp:nvSpPr>
        <dsp:cNvPr id="0" name=""/>
        <dsp:cNvSpPr/>
      </dsp:nvSpPr>
      <dsp:spPr>
        <a:xfrm>
          <a:off x="5058829" y="250680"/>
          <a:ext cx="2217787" cy="868747"/>
        </a:xfrm>
        <a:prstGeom prst="rect">
          <a:avLst/>
        </a:prstGeom>
        <a:solidFill>
          <a:schemeClr val="accent1"/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JAK/STAT signaling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58829" y="250680"/>
        <a:ext cx="2217787" cy="868747"/>
      </dsp:txXfrm>
    </dsp:sp>
    <dsp:sp modelId="{4D8D17BA-2F23-4CBE-9F71-4B290DAB295F}">
      <dsp:nvSpPr>
        <dsp:cNvPr id="0" name=""/>
        <dsp:cNvSpPr/>
      </dsp:nvSpPr>
      <dsp:spPr>
        <a:xfrm>
          <a:off x="5058829" y="1119428"/>
          <a:ext cx="2217787" cy="2513733"/>
        </a:xfrm>
        <a:prstGeom prst="rect">
          <a:avLst/>
        </a:prstGeom>
        <a:solidFill>
          <a:srgbClr val="FFCCCC">
            <a:alpha val="90000"/>
          </a:srgb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Baricitinib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Upadacitinib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Abrocitinib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ASN002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Tofacitinib,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Ruxolitinib,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Delgocitinib</a:t>
          </a:r>
        </a:p>
      </dsp:txBody>
      <dsp:txXfrm>
        <a:off x="5058829" y="1119428"/>
        <a:ext cx="2217787" cy="2513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1176" y="1274264"/>
          <a:ext cx="4588855" cy="275331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As our understanding of the pathophysiology of AD gets further elucidated, the capacity to target new mechanisms improves.</a:t>
          </a:r>
        </a:p>
      </dsp:txBody>
      <dsp:txXfrm>
        <a:off x="1176" y="1274264"/>
        <a:ext cx="4588855" cy="2753313"/>
      </dsp:txXfrm>
    </dsp:sp>
    <dsp:sp modelId="{0A33A0BE-73AD-46AE-AF37-5BF7A8439C41}">
      <dsp:nvSpPr>
        <dsp:cNvPr id="0" name=""/>
        <dsp:cNvSpPr/>
      </dsp:nvSpPr>
      <dsp:spPr>
        <a:xfrm>
          <a:off x="5048917" y="1274264"/>
          <a:ext cx="4588855" cy="275331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Newer therapies offer the opportunity for more targeted approaches with potentially fewer adverse events.</a:t>
          </a:r>
        </a:p>
      </dsp:txBody>
      <dsp:txXfrm>
        <a:off x="5048917" y="1274264"/>
        <a:ext cx="4588855" cy="2753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D51C-00E8-4D20-BCA8-38655466FBB3}">
      <dsp:nvSpPr>
        <dsp:cNvPr id="0" name=""/>
        <dsp:cNvSpPr/>
      </dsp:nvSpPr>
      <dsp:spPr>
        <a:xfrm>
          <a:off x="873774" y="921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 disease of the whole family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3774" y="921"/>
        <a:ext cx="3367627" cy="2020576"/>
      </dsp:txXfrm>
    </dsp:sp>
    <dsp:sp modelId="{0A33A0BE-73AD-46AE-AF37-5BF7A8439C41}">
      <dsp:nvSpPr>
        <dsp:cNvPr id="0" name=""/>
        <dsp:cNvSpPr/>
      </dsp:nvSpPr>
      <dsp:spPr>
        <a:xfrm>
          <a:off x="4578164" y="921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67274"/>
                <a:satOff val="-11687"/>
                <a:lumOff val="10998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167274"/>
                <a:satOff val="-11687"/>
                <a:lumOff val="1099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No patient should leave the office without an instructional handout with the therapeutic ladder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78164" y="921"/>
        <a:ext cx="3367627" cy="2020576"/>
      </dsp:txXfrm>
    </dsp:sp>
    <dsp:sp modelId="{67A93E6C-2714-4B8B-950A-2CE9B305F23C}">
      <dsp:nvSpPr>
        <dsp:cNvPr id="0" name=""/>
        <dsp:cNvSpPr/>
      </dsp:nvSpPr>
      <dsp:spPr>
        <a:xfrm>
          <a:off x="873774" y="2358260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34549"/>
                <a:satOff val="-23373"/>
                <a:lumOff val="21995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334549"/>
                <a:satOff val="-23373"/>
                <a:lumOff val="2199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If your stable atopic patient is flaring, think: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STAPH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STAPH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STAPH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3774" y="2358260"/>
        <a:ext cx="3367627" cy="2020576"/>
      </dsp:txXfrm>
    </dsp:sp>
    <dsp:sp modelId="{8864E399-4AB9-487A-8CC3-7406895F96D4}">
      <dsp:nvSpPr>
        <dsp:cNvPr id="0" name=""/>
        <dsp:cNvSpPr/>
      </dsp:nvSpPr>
      <dsp:spPr>
        <a:xfrm>
          <a:off x="4578164" y="2358260"/>
          <a:ext cx="3367627" cy="20205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1823"/>
                <a:satOff val="-35060"/>
                <a:lumOff val="32993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501823"/>
                <a:satOff val="-35060"/>
                <a:lumOff val="329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New therapies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78164" y="2358260"/>
        <a:ext cx="3367627" cy="2020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DD5A-F676-4F88-864D-A380D18FCEF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1C9FE-5B07-4031-B272-BC74D957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C9FE-5B07-4031-B272-BC74D957BD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22953C-3AF1-4E7B-BDEC-AC5BFE10A345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pPr defTabSz="9495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19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C9FE-5B07-4031-B272-BC74D957BD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1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904880"/>
            <a:ext cx="10080625" cy="2524125"/>
          </a:xfrm>
        </p:spPr>
        <p:txBody>
          <a:bodyPr anchor="b"/>
          <a:lstStyle>
            <a:lvl1pPr algn="ctr">
              <a:defRPr sz="2800" b="0" cap="none" baseline="0">
                <a:solidFill>
                  <a:srgbClr val="005AB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3585605"/>
            <a:ext cx="10080625" cy="1500187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31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904880"/>
            <a:ext cx="10080625" cy="2524125"/>
          </a:xfrm>
        </p:spPr>
        <p:txBody>
          <a:bodyPr anchor="b"/>
          <a:lstStyle>
            <a:lvl1pPr algn="ctr">
              <a:defRPr sz="2800" b="0" cap="none" baseline="0">
                <a:solidFill>
                  <a:srgbClr val="005AB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3585605"/>
            <a:ext cx="10080625" cy="1500187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00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63500"/>
            <a:ext cx="10801350" cy="8326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4" y="1123920"/>
            <a:ext cx="10801350" cy="5040313"/>
          </a:xfrm>
        </p:spPr>
        <p:txBody>
          <a:bodyPr/>
          <a:lstStyle>
            <a:lvl2pPr marL="625475" indent="-265113">
              <a:tabLst/>
              <a:defRPr/>
            </a:lvl2pPr>
            <a:lvl3pPr marL="898525" indent="-184150"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3" y="6437164"/>
            <a:ext cx="10801350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94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3" y="6437165"/>
            <a:ext cx="10801350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123921"/>
            <a:ext cx="5581037" cy="5040312"/>
          </a:xfrm>
        </p:spPr>
        <p:txBody>
          <a:bodyPr>
            <a:normAutofit/>
          </a:bodyPr>
          <a:lstStyle>
            <a:lvl1pPr>
              <a:defRPr sz="2000"/>
            </a:lvl1pPr>
            <a:lvl2pPr marL="625475" indent="-265113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000" y="1123921"/>
            <a:ext cx="5578688" cy="50403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63500"/>
            <a:ext cx="10801349" cy="8326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5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3" y="6437164"/>
            <a:ext cx="10801350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63500"/>
            <a:ext cx="10801349" cy="8326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3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80800" y="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B2A9-DAAD-4A20-A1DD-2CC2B033794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469" y="69011"/>
            <a:ext cx="10985500" cy="7504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4516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80800" y="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B2A9-DAAD-4A20-A1DD-2CC2B033794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469" y="69011"/>
            <a:ext cx="10985500" cy="7504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9175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F159A8C-150F-1545-A410-F075BC8EBD0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2914A13-8F2F-1A47-88D1-55379EEE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EA3DEBF-473F-DF41-BABB-8783E90B74D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49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70AE3B-D87C-4547-85DC-AC2917C9A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1" y="145893"/>
            <a:ext cx="10560050" cy="7413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xmlns="" id="{BDDE9603-3D62-4C9D-A1C9-A56D4299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3" y="6587624"/>
            <a:ext cx="346284" cy="16927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  <a:extLst/>
          </a:lstStyle>
          <a:p>
            <a:fld id="{91974DF9-AD47-4691-BA21-BBFCE3637A9A}" type="slidenum">
              <a:rPr lang="en-US" smtClean="0">
                <a:solidFill>
                  <a:srgbClr val="629DD1"/>
                </a:solidFill>
              </a:rPr>
              <a:pPr/>
              <a:t>‹#›</a:t>
            </a:fld>
            <a:endParaRPr lang="en-US" dirty="0">
              <a:solidFill>
                <a:srgbClr val="629DD1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8F8D5750-4805-466A-9CFD-CC2A6467DB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376" y="6595505"/>
            <a:ext cx="10514012" cy="138499"/>
          </a:xfrm>
        </p:spPr>
        <p:txBody>
          <a:bodyPr wrap="square" anchor="b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0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63500"/>
            <a:ext cx="10801350" cy="8326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4" y="1123920"/>
            <a:ext cx="10801350" cy="5040313"/>
          </a:xfrm>
        </p:spPr>
        <p:txBody>
          <a:bodyPr/>
          <a:lstStyle>
            <a:lvl2pPr marL="625475" indent="-265113">
              <a:tabLst/>
              <a:defRPr/>
            </a:lvl2pPr>
            <a:lvl3pPr marL="898525" indent="-184150"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3" y="6437164"/>
            <a:ext cx="10801350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73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C0E198E-4FCF-4A4B-9831-7DCCD136F38F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200F2B-EA48-4362-A22A-59E733CC2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46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79418EB-FFFF-4EC2-A6AA-BD56C0354111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47E9788-7FE1-4362-BBBF-C4572F12D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58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18B7519-F774-465A-9A74-8222FFB982D6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417ADB7-B7DE-4195-9923-A46A36C4D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62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C0028DE-9A28-4413-B05B-08E90363C9FD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E5C44B4-C4F9-4824-A818-E4947433D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738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5EA615E-5EBA-499B-A401-5CD0C389767C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C8A7610-1FBE-47B7-A78B-DA902D827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1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CCFE2EC-B81A-4D41-93F1-9AC7F0060E6E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A15E298-8BAB-4FA5-BFB4-1307C5FBE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362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9D69E06-ECC3-4A4E-ACA4-E7140042DE08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86B968D-C20A-475B-AB3B-7868F46E5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1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EDED01C-9C31-4A9D-AF7C-D80767DFB32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36C7BA-5AF2-4A02-82F9-33800B906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05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6315C2F-7FAA-4A8A-8BF0-A2EFC87F0125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3A7196C-DDD4-4BB8-B935-B45706058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20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D29790A-1C07-4201-A37E-8F0396107935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E7BDDAC-4B96-4DC5-9639-E293EA77F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3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3" y="6437165"/>
            <a:ext cx="10801350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123921"/>
            <a:ext cx="5581037" cy="5040312"/>
          </a:xfrm>
        </p:spPr>
        <p:txBody>
          <a:bodyPr>
            <a:normAutofit/>
          </a:bodyPr>
          <a:lstStyle>
            <a:lvl1pPr>
              <a:defRPr sz="2000"/>
            </a:lvl1pPr>
            <a:lvl2pPr marL="625475" indent="-265113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000" y="1123921"/>
            <a:ext cx="5578688" cy="50403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63500"/>
            <a:ext cx="10801349" cy="8326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87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5D2335D-BAAA-4920-B260-5F699DF41507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8CD976-115B-45FE-96AC-1E712D35C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56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70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8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4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25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2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55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33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27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3" y="6437164"/>
            <a:ext cx="10801350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63500"/>
            <a:ext cx="10801349" cy="8326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3568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2384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67744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9464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7719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2891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34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C0E-1C04-43CC-AD51-8533B0AE8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440-EFAB-4391-A60A-96DFD5DC6B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9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80800" y="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0EB2A9-DAAD-4A20-A1DD-2CC2B0337943}" type="slidenum">
              <a:rPr lang="en-US" smtClean="0">
                <a:solidFill>
                  <a:srgbClr val="FFFFFF">
                    <a:tint val="75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469" y="69011"/>
            <a:ext cx="10985500" cy="7504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6168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80800" y="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0EB2A9-DAAD-4A20-A1DD-2CC2B0337943}" type="slidenum">
              <a:rPr lang="en-US" smtClean="0">
                <a:solidFill>
                  <a:srgbClr val="FFFFFF">
                    <a:tint val="75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469" y="69011"/>
            <a:ext cx="10985500" cy="7504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2099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3DEBF-473F-DF41-BABB-8783E90B74DC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6/29/2020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70AE3B-D87C-4547-85DC-AC2917C9A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1" y="145893"/>
            <a:ext cx="10560050" cy="7413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xmlns="" id="{BDDE9603-3D62-4C9D-A1C9-A56D4299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3" y="6587624"/>
            <a:ext cx="346284" cy="16927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74DF9-AD47-4691-BA21-BBFCE3637A9A}" type="slidenum">
              <a:rPr lang="en-US" smtClean="0">
                <a:solidFill>
                  <a:srgbClr val="629DD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629DD1"/>
              </a:solidFill>
              <a:cs typeface="Arial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8F8D5750-4805-466A-9CFD-CC2A6467DB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376" y="6595505"/>
            <a:ext cx="10514012" cy="138499"/>
          </a:xfrm>
        </p:spPr>
        <p:txBody>
          <a:bodyPr wrap="square" anchor="b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6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4" y="63500"/>
            <a:ext cx="10801350" cy="8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123920"/>
            <a:ext cx="114950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581" y="6201078"/>
            <a:ext cx="1154403" cy="4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1" r:id="rId8"/>
    <p:sldLayoutId id="2147483672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9pPr>
    </p:titleStyle>
    <p:bodyStyle>
      <a:lvl1pPr marL="265113" indent="-265113" algn="l" rtl="0" eaLnBrk="0" fontAlgn="base" hangingPunct="0">
        <a:lnSpc>
          <a:spcPct val="100000"/>
        </a:lnSpc>
        <a:spcBef>
          <a:spcPts val="1200"/>
        </a:spcBef>
        <a:spcAft>
          <a:spcPts val="0"/>
        </a:spcAft>
        <a:buClr>
          <a:srgbClr val="005AB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100000"/>
        </a:lnSpc>
        <a:spcBef>
          <a:spcPts val="600"/>
        </a:spcBef>
        <a:spcAft>
          <a:spcPts val="0"/>
        </a:spcAft>
        <a:buClr>
          <a:srgbClr val="005AB4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98525" indent="-184150" algn="l" rtl="0" eaLnBrk="0" fontAlgn="base" hangingPunct="0">
        <a:lnSpc>
          <a:spcPct val="100000"/>
        </a:lnSpc>
        <a:spcBef>
          <a:spcPts val="300"/>
        </a:spcBef>
        <a:spcAft>
          <a:spcPts val="0"/>
        </a:spcAft>
        <a:buClr>
          <a:srgbClr val="005AB4"/>
        </a:buClr>
        <a:buFont typeface="Arial" pitchFamily="34" charset="0"/>
        <a:buChar char="•"/>
        <a:tabLst>
          <a:tab pos="2871788" algn="l"/>
        </a:tabLst>
        <a:defRPr sz="1800">
          <a:solidFill>
            <a:schemeClr val="tx1"/>
          </a:solidFill>
          <a:latin typeface="+mn-lt"/>
          <a:cs typeface="+mn-cs"/>
        </a:defRPr>
      </a:lvl3pPr>
      <a:lvl4pPr marL="1163638" indent="-177800" algn="l" rtl="0" eaLnBrk="0" fontAlgn="base" hangingPunct="0">
        <a:lnSpc>
          <a:spcPct val="100000"/>
        </a:lnSpc>
        <a:spcBef>
          <a:spcPts val="0"/>
        </a:spcBef>
        <a:spcAft>
          <a:spcPts val="0"/>
        </a:spcAft>
        <a:buClr>
          <a:srgbClr val="005AB4"/>
        </a:buClr>
        <a:buFont typeface="Arial" charset="0"/>
        <a:buChar char="−"/>
        <a:tabLst>
          <a:tab pos="2871788" algn="l"/>
        </a:tabLst>
        <a:defRPr sz="1600">
          <a:solidFill>
            <a:schemeClr val="tx1"/>
          </a:solidFill>
          <a:latin typeface="+mn-lt"/>
          <a:cs typeface="+mn-cs"/>
        </a:defRPr>
      </a:lvl4pPr>
      <a:lvl5pPr marL="712788" indent="111601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9162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6pPr>
      <a:lvl7pPr marL="33734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7pPr>
      <a:lvl8pPr marL="38306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8pPr>
      <a:lvl9pPr marL="42878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31857" y="291537"/>
            <a:ext cx="988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57" y="1736976"/>
            <a:ext cx="11302943" cy="423968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lnSpc>
                <a:spcPct val="100000"/>
              </a:lnSpc>
              <a:spcBef>
                <a:spcPts val="10"/>
              </a:spcBef>
              <a:spcAft>
                <a:spcPts val="800"/>
              </a:spcAft>
              <a:buSzPct val="100000"/>
            </a:pPr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pic>
        <p:nvPicPr>
          <p:cNvPr id="1027" name="Confidential" descr="U:\LEO Pharma\Jobs\4707_PowerPoint justeringer og ny funktionalitet\Received\Work\Confidential_logo_16_9.emf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36" y="0"/>
            <a:ext cx="1215571" cy="2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696" y="6055294"/>
            <a:ext cx="677250" cy="5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983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lang="en-GB" sz="3600" b="0" i="0" kern="0" noProof="0">
          <a:solidFill>
            <a:schemeClr val="tx1"/>
          </a:solidFill>
          <a:latin typeface="+mj-lt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lang="en-US" sz="1800" kern="0" noProof="0">
          <a:solidFill>
            <a:schemeClr val="tx2">
              <a:lumMod val="10000"/>
            </a:schemeClr>
          </a:solidFill>
          <a:latin typeface="+mn-lt"/>
          <a:ea typeface="+mn-ea"/>
          <a:cs typeface="Verdana"/>
        </a:defRPr>
      </a:lvl1pPr>
      <a:lvl2pPr marL="385200" indent="-205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Verdana" pitchFamily="34" charset="0"/>
        <a:buChar char="◦"/>
        <a:defRPr lang="en-US" sz="1600" kern="1200" noProof="0">
          <a:solidFill>
            <a:schemeClr val="tx1"/>
          </a:solidFill>
          <a:latin typeface="+mn-lt"/>
          <a:ea typeface="+mn-ea"/>
          <a:cs typeface="Verdana"/>
        </a:defRPr>
      </a:lvl2pPr>
      <a:lvl3pPr marL="612000" indent="-2052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itchFamily="34" charset="0"/>
        <a:buChar char="─"/>
        <a:defRPr lang="en-US" sz="1400" kern="1200" noProof="0">
          <a:solidFill>
            <a:schemeClr val="tx1"/>
          </a:solidFill>
          <a:latin typeface="+mn-lt"/>
          <a:ea typeface="+mn-ea"/>
          <a:cs typeface="Verdana"/>
        </a:defRPr>
      </a:lvl3pPr>
      <a:lvl4pPr marL="745200" indent="-1260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itchFamily="34" charset="0"/>
        <a:buChar char="•"/>
        <a:defRPr lang="en-US" sz="1200" kern="1200" noProof="0">
          <a:solidFill>
            <a:schemeClr val="tx1"/>
          </a:solidFill>
          <a:latin typeface="+mn-lt"/>
          <a:ea typeface="+mn-ea"/>
          <a:cs typeface="Verdana"/>
        </a:defRPr>
      </a:lvl4pPr>
      <a:lvl5pPr marL="892800" indent="-144000" algn="l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Verdana" pitchFamily="34" charset="0"/>
        <a:buChar char="‒"/>
        <a:defRPr lang="en-GB" sz="1400" kern="1200" noProof="0">
          <a:solidFill>
            <a:schemeClr val="tx1"/>
          </a:solidFill>
          <a:latin typeface="+mn-lt"/>
          <a:ea typeface="+mn-ea"/>
          <a:cs typeface="Verdana"/>
        </a:defRPr>
      </a:lvl5pPr>
      <a:lvl6pPr marL="0" indent="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Tx/>
        <a:buNone/>
        <a:defRPr sz="800">
          <a:solidFill>
            <a:srgbClr val="000000"/>
          </a:solidFill>
          <a:latin typeface="+mn-lt"/>
          <a:ea typeface="+mn-ea"/>
        </a:defRPr>
      </a:lvl6pPr>
      <a:lvl7pPr marL="3090863" indent="-22860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  <a:ea typeface="+mn-ea"/>
        </a:defRPr>
      </a:lvl7pPr>
      <a:lvl8pPr marL="3548063" indent="-22860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  <a:ea typeface="+mn-ea"/>
        </a:defRPr>
      </a:lvl8pPr>
      <a:lvl9pPr marL="4005263" indent="-22860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4" y="63500"/>
            <a:ext cx="10801350" cy="8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123920"/>
            <a:ext cx="114950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581" y="6201078"/>
            <a:ext cx="1154403" cy="4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2" r:id="rId9"/>
    <p:sldLayoutId id="2147483703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AB4"/>
          </a:solidFill>
          <a:latin typeface="Arial" pitchFamily="34" charset="0"/>
          <a:cs typeface="Arial" pitchFamily="34" charset="0"/>
        </a:defRPr>
      </a:lvl9pPr>
    </p:titleStyle>
    <p:bodyStyle>
      <a:lvl1pPr marL="265113" indent="-265113" algn="l" rtl="0" eaLnBrk="0" fontAlgn="base" hangingPunct="0">
        <a:lnSpc>
          <a:spcPct val="100000"/>
        </a:lnSpc>
        <a:spcBef>
          <a:spcPts val="1200"/>
        </a:spcBef>
        <a:spcAft>
          <a:spcPts val="0"/>
        </a:spcAft>
        <a:buClr>
          <a:srgbClr val="005AB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100000"/>
        </a:lnSpc>
        <a:spcBef>
          <a:spcPts val="600"/>
        </a:spcBef>
        <a:spcAft>
          <a:spcPts val="0"/>
        </a:spcAft>
        <a:buClr>
          <a:srgbClr val="005AB4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98525" indent="-184150" algn="l" rtl="0" eaLnBrk="0" fontAlgn="base" hangingPunct="0">
        <a:lnSpc>
          <a:spcPct val="100000"/>
        </a:lnSpc>
        <a:spcBef>
          <a:spcPts val="300"/>
        </a:spcBef>
        <a:spcAft>
          <a:spcPts val="0"/>
        </a:spcAft>
        <a:buClr>
          <a:srgbClr val="005AB4"/>
        </a:buClr>
        <a:buFont typeface="Arial" pitchFamily="34" charset="0"/>
        <a:buChar char="•"/>
        <a:tabLst>
          <a:tab pos="2871788" algn="l"/>
        </a:tabLst>
        <a:defRPr sz="1800">
          <a:solidFill>
            <a:schemeClr val="tx1"/>
          </a:solidFill>
          <a:latin typeface="+mn-lt"/>
          <a:cs typeface="+mn-cs"/>
        </a:defRPr>
      </a:lvl3pPr>
      <a:lvl4pPr marL="1163638" indent="-177800" algn="l" rtl="0" eaLnBrk="0" fontAlgn="base" hangingPunct="0">
        <a:lnSpc>
          <a:spcPct val="100000"/>
        </a:lnSpc>
        <a:spcBef>
          <a:spcPts val="0"/>
        </a:spcBef>
        <a:spcAft>
          <a:spcPts val="0"/>
        </a:spcAft>
        <a:buClr>
          <a:srgbClr val="005AB4"/>
        </a:buClr>
        <a:buFont typeface="Arial" charset="0"/>
        <a:buChar char="−"/>
        <a:tabLst>
          <a:tab pos="2871788" algn="l"/>
        </a:tabLst>
        <a:defRPr sz="1600">
          <a:solidFill>
            <a:schemeClr val="tx1"/>
          </a:solidFill>
          <a:latin typeface="+mn-lt"/>
          <a:cs typeface="+mn-cs"/>
        </a:defRPr>
      </a:lvl4pPr>
      <a:lvl5pPr marL="712788" indent="111601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9162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6pPr>
      <a:lvl7pPr marL="33734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7pPr>
      <a:lvl8pPr marL="38306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8pPr>
      <a:lvl9pPr marL="4287838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37AEFF"/>
        </a:buClr>
        <a:buFont typeface="Wingdings" pitchFamily="2" charset="2"/>
        <a:buChar char=" 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06400" y="457200"/>
            <a:ext cx="11379200" cy="158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13" descr="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4238"/>
            <a:ext cx="121920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7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s://doi.org/10.1016/j.anai.2019.10.005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2505" y="99580"/>
            <a:ext cx="1583242" cy="1102344"/>
            <a:chOff x="10608758" y="0"/>
            <a:chExt cx="1583242" cy="11023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08759" y="0"/>
              <a:ext cx="1583241" cy="5406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8758" y="540619"/>
              <a:ext cx="1583241" cy="5617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04881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Atopic Dermatitis Peer-to-Peer Educational Toolkit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27695" y="3112866"/>
            <a:ext cx="3887772" cy="1725871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25" indent="-342925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Lawrence A. Schachner, M.D</a:t>
            </a:r>
          </a:p>
          <a:p>
            <a:pPr marL="342925" indent="-342925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Professor, Chair Emeritus and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Stiefel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Laboratories Chair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Director of the Division of Pediatric Dermatology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Department of Dermatology &amp; Cutaneous Surgery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Professor, Department of Pediatrics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Leonard M. Miller School of Medicine</a:t>
            </a:r>
          </a:p>
          <a:p>
            <a:pPr marL="342925" indent="-342925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University of Miami </a:t>
            </a:r>
          </a:p>
          <a:p>
            <a:pPr marL="342925" indent="-342925" algn="ctr">
              <a:buFontTx/>
              <a:buNone/>
              <a:defRPr/>
            </a:pP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1946" y="3112866"/>
            <a:ext cx="3370559" cy="19235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25" indent="-342925"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None/>
              <a:defRPr sz="10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indent="-270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2pPr>
            <a:lvl3pPr marL="1026000" indent="-21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Clinical Associate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Professor of Dermatology 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Indiana University School of Medicine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Mount Sinai Medical Center, New York, NY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Physicians Skin Care, PLLC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Louisville, KY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9226" y="5220003"/>
            <a:ext cx="6096000" cy="1292662"/>
          </a:xfrm>
          <a:prstGeom prst="rect">
            <a:avLst/>
          </a:prstGeom>
        </p:spPr>
        <p:txBody>
          <a:bodyPr/>
          <a:lstStyle/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David E. Cohen, M.D., M.P.H.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Charles and Dorothea Harris Professor 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Vice Chairman for Clinical Affairs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Director of Allergic, Occupational and Environmental Dermatology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New York University School of Medicine Department of Dermatology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3581" y="5220003"/>
            <a:ext cx="6096000" cy="1292662"/>
          </a:xfrm>
          <a:prstGeom prst="rect">
            <a:avLst/>
          </a:prstGeom>
        </p:spPr>
        <p:txBody>
          <a:bodyPr/>
          <a:lstStyle/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altLang="en-US" sz="1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Fernanda </a:t>
            </a:r>
            <a:r>
              <a:rPr lang="en-US" altLang="en-US" sz="12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Bellodi</a:t>
            </a:r>
            <a:r>
              <a:rPr lang="en-US" altLang="en-US" sz="1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Schmidt, MD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alt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Assistant Professor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Department of Dermatology and Cutaneous Surgery</a:t>
            </a:r>
          </a:p>
          <a:p>
            <a:pPr marL="342925" indent="-342925" algn="ctr" defTabSz="457200">
              <a:buClr>
                <a:schemeClr val="tx2"/>
              </a:buClr>
              <a:buSzPct val="70000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University of Miami Health Systems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17989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compilation of key content from select presentations at the 2020 South Beach Symposium and the Masters of Pediatric Dermatology</a:t>
            </a:r>
          </a:p>
        </p:txBody>
      </p:sp>
    </p:spTree>
    <p:extLst>
      <p:ext uri="{BB962C8B-B14F-4D97-AF65-F5344CB8AC3E}">
        <p14:creationId xmlns:p14="http://schemas.microsoft.com/office/powerpoint/2010/main" val="30661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57212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pathways associated with 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46" y="1510343"/>
            <a:ext cx="7217925" cy="409113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75018"/>
            <a:ext cx="11811786" cy="6934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Clin Rev Allergy Immunol. 2020 Jan 9.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10.1007/s12016-019-08775-4.Actas Dermosifiliogr. 2020 Jan 20.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S0001-7310(19)30389-8.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Experimental Dermatology, Volume: 28, Issue: 1, Pages: 3-10, First published: 17 October 2018, DOI: (10.1111/exd.13808)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1B8B9A-7C2A-4151-B886-92CB0874CCF6}"/>
              </a:ext>
            </a:extLst>
          </p:cNvPr>
          <p:cNvSpPr txBox="1"/>
          <p:nvPr/>
        </p:nvSpPr>
        <p:spPr>
          <a:xfrm>
            <a:off x="10466369" y="6519616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David E. Cohen,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3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BE7C32C-A94E-034B-AD6B-DAA7B0A1EF81}"/>
              </a:ext>
            </a:extLst>
          </p:cNvPr>
          <p:cNvSpPr txBox="1">
            <a:spLocks/>
          </p:cNvSpPr>
          <p:nvPr/>
        </p:nvSpPr>
        <p:spPr bwMode="auto">
          <a:xfrm>
            <a:off x="1623983" y="289696"/>
            <a:ext cx="9375795" cy="66090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8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Emerging AD Treatments &amp; Associated Pathways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2296855"/>
              </p:ext>
            </p:extLst>
          </p:nvPr>
        </p:nvGraphicFramePr>
        <p:xfrm>
          <a:off x="2232272" y="1630834"/>
          <a:ext cx="7278892" cy="388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30962" y="1890345"/>
            <a:ext cx="234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Th22, Th17, and other intracellular processes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89632" y="2849423"/>
            <a:ext cx="1973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Fezankizumab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Secukinumab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PDE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Tapinarof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71692"/>
            <a:ext cx="432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Th: T-helper cell; IL: interleukin; JAK: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kinase;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STAT: JAK/signal transducer and activator of transcription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72DA3078-ECB4-4AD5-BC56-59152731C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3755"/>
            <a:ext cx="11811786" cy="6934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Ann Allergy Asthma Immunol 124 (2020): 28-35. 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https://doi.org/10.1016/j.anai.2019.10.005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B15D1D-A0AF-44F3-8662-46D0000437F3}"/>
              </a:ext>
            </a:extLst>
          </p:cNvPr>
          <p:cNvSpPr txBox="1"/>
          <p:nvPr/>
        </p:nvSpPr>
        <p:spPr>
          <a:xfrm>
            <a:off x="10638020" y="6557038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David E. Cohen,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1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A945A-A5C8-4F1E-8679-EABFD8F8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11217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Summary of AD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373370"/>
              </p:ext>
            </p:extLst>
          </p:nvPr>
        </p:nvGraphicFramePr>
        <p:xfrm>
          <a:off x="1325461" y="1031846"/>
          <a:ext cx="9638950" cy="530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63FB33-2F2D-4FCB-8FFD-9D1A39B148B2}"/>
              </a:ext>
            </a:extLst>
          </p:cNvPr>
          <p:cNvSpPr txBox="1"/>
          <p:nvPr/>
        </p:nvSpPr>
        <p:spPr>
          <a:xfrm>
            <a:off x="10505673" y="6492403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David E. Cohen,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7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BE4BBED-28F2-4D4D-BC4A-70E38509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837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Dupilumab – Caution Required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438B6-66F9-4B83-ADF8-C55F9439EC08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17B9E5-237D-40A4-9542-12746A641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7"/>
          <a:stretch/>
        </p:blipFill>
        <p:spPr>
          <a:xfrm>
            <a:off x="2228115" y="1574670"/>
            <a:ext cx="7073531" cy="2234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17B9E5-237D-40A4-9542-12746A641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04"/>
          <a:stretch/>
        </p:blipFill>
        <p:spPr>
          <a:xfrm>
            <a:off x="2212325" y="3880944"/>
            <a:ext cx="7105108" cy="22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757959-FAF8-4814-8886-7899E4AE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57" y="1331650"/>
            <a:ext cx="6416699" cy="454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42" y="127777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Tralokinumab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431855" y="1558928"/>
            <a:ext cx="4216345" cy="4312484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Tralokinumab</a:t>
            </a:r>
            <a:r>
              <a:rPr lang="en-GB" dirty="0"/>
              <a:t> is a fully human, immunoglobulin (Ig)G4 monoclonal antibody that potently and specifically binds to and neutralizes the effects of IL-13</a:t>
            </a:r>
            <a:r>
              <a:rPr lang="en-GB" baseline="30000" dirty="0"/>
              <a:t>1</a:t>
            </a:r>
            <a:endParaRPr lang="en-US" baseline="30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47769" y="6362936"/>
            <a:ext cx="12414133" cy="4196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</a:rPr>
              <a:t>1. </a:t>
            </a:r>
            <a:r>
              <a:rPr lang="en-US" sz="1100" dirty="0" err="1">
                <a:solidFill>
                  <a:schemeClr val="tx1"/>
                </a:solidFill>
              </a:rPr>
              <a:t>Popovic</a:t>
            </a:r>
            <a:r>
              <a:rPr lang="en-US" sz="1100" dirty="0">
                <a:solidFill>
                  <a:schemeClr val="tx1"/>
                </a:solidFill>
              </a:rPr>
              <a:t> et al. J </a:t>
            </a:r>
            <a:r>
              <a:rPr lang="en-US" sz="1100" dirty="0" err="1">
                <a:solidFill>
                  <a:schemeClr val="tx1"/>
                </a:solidFill>
              </a:rPr>
              <a:t>Mol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Biol</a:t>
            </a:r>
            <a:r>
              <a:rPr lang="en-US" sz="1100" dirty="0">
                <a:solidFill>
                  <a:schemeClr val="tx1"/>
                </a:solidFill>
              </a:rPr>
              <a:t> 2017;429:208–219; 2. May et al. Br J </a:t>
            </a:r>
            <a:r>
              <a:rPr lang="en-US" sz="1100" dirty="0" err="1">
                <a:solidFill>
                  <a:schemeClr val="tx1"/>
                </a:solidFill>
              </a:rPr>
              <a:t>Pharmacol</a:t>
            </a:r>
            <a:r>
              <a:rPr lang="en-US" sz="1100" dirty="0">
                <a:solidFill>
                  <a:schemeClr val="tx1"/>
                </a:solidFill>
              </a:rPr>
              <a:t> 2012;166:177; 3. Thom et al. Methods </a:t>
            </a:r>
            <a:r>
              <a:rPr lang="en-US" sz="1100" dirty="0" err="1">
                <a:solidFill>
                  <a:schemeClr val="tx1"/>
                </a:solidFill>
              </a:rPr>
              <a:t>Mol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Biol</a:t>
            </a:r>
            <a:r>
              <a:rPr lang="en-US" sz="1100" dirty="0">
                <a:solidFill>
                  <a:schemeClr val="tx1"/>
                </a:solidFill>
              </a:rPr>
              <a:t> 2012;805:393;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4. Thom et al. PNAS 2006; 103 (20):7619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8385" y="1415299"/>
            <a:ext cx="222899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1-4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2BBA04-53FD-4F1C-97C0-82F7E843C563}"/>
              </a:ext>
            </a:extLst>
          </p:cNvPr>
          <p:cNvSpPr/>
          <p:nvPr/>
        </p:nvSpPr>
        <p:spPr>
          <a:xfrm>
            <a:off x="10747519" y="65340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6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Tralokinumab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B02BD0BF-A949-41AD-BB79-7D9805BF2C21}"/>
              </a:ext>
            </a:extLst>
          </p:cNvPr>
          <p:cNvSpPr txBox="1">
            <a:spLocks/>
          </p:cNvSpPr>
          <p:nvPr/>
        </p:nvSpPr>
        <p:spPr>
          <a:xfrm>
            <a:off x="-9325" y="6363617"/>
            <a:ext cx="10756844" cy="3408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EASI, Eczema Area and Severity Index; IGA, Investigator’s Global Assessment; TCS, topical corticosteroid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Adapted from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Wollenberg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et al. J Allergy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2018, Article in press. DOI: 10.1016/j.jaci.2018.05.029.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4ABF51-9F42-4B50-AEA4-EF8C3C578184}"/>
              </a:ext>
            </a:extLst>
          </p:cNvPr>
          <p:cNvSpPr txBox="1"/>
          <p:nvPr/>
        </p:nvSpPr>
        <p:spPr>
          <a:xfrm>
            <a:off x="2308209" y="5352396"/>
            <a:ext cx="7519185" cy="428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8000" tIns="108000" rIns="0" bIns="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Tralokinumab improved the extent and severity of atopic dermatitis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B02BD0BF-A949-41AD-BB79-7D9805BF2C21}"/>
              </a:ext>
            </a:extLst>
          </p:cNvPr>
          <p:cNvSpPr txBox="1">
            <a:spLocks/>
          </p:cNvSpPr>
          <p:nvPr/>
        </p:nvSpPr>
        <p:spPr>
          <a:xfrm>
            <a:off x="0" y="6187378"/>
            <a:ext cx="10756844" cy="171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-value for the adjusted mean difference compared with placebo;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-value for the adjusted percentage difference compared with placebo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84" y="2145964"/>
            <a:ext cx="8410575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2BBA04-53FD-4F1C-97C0-82F7E843C563}"/>
              </a:ext>
            </a:extLst>
          </p:cNvPr>
          <p:cNvSpPr/>
          <p:nvPr/>
        </p:nvSpPr>
        <p:spPr>
          <a:xfrm>
            <a:off x="10747519" y="65340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Lebrikizumab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E64D4F5-F06B-450B-AB58-3C72716EBF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2426006"/>
            <a:ext cx="5059363" cy="267115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5E14B1-30CF-49EC-B3EC-953FF512A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79" y="2274251"/>
            <a:ext cx="3905093" cy="28759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8630F8-5D06-4256-BB85-84B9A2890641}"/>
              </a:ext>
            </a:extLst>
          </p:cNvPr>
          <p:cNvSpPr/>
          <p:nvPr/>
        </p:nvSpPr>
        <p:spPr>
          <a:xfrm>
            <a:off x="6242052" y="5207956"/>
            <a:ext cx="48846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Proportion of atopic dermatitis patients achieving (A) a 50% reduction of Eczema Area and Severity Index, (B) a 75% reduction of Eczema Area and Severity Index, (C) an Investigator Global Assessment of 0 or 1, and (D) a 50% reduction of </a:t>
            </a:r>
            <a:r>
              <a:rPr lang="en-US" sz="1100" dirty="0" err="1"/>
              <a:t>SCORing</a:t>
            </a:r>
            <a:r>
              <a:rPr lang="en-US" sz="1100" dirty="0"/>
              <a:t> Atopic Dermatitis at week 12 of lebrikizumab treatment. Q4W, Every 4 weeks; SD, single dose.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EE9603-0E5A-4B39-B128-26D65AEE8F18}"/>
              </a:ext>
            </a:extLst>
          </p:cNvPr>
          <p:cNvSpPr/>
          <p:nvPr/>
        </p:nvSpPr>
        <p:spPr>
          <a:xfrm>
            <a:off x="6605979" y="3796369"/>
            <a:ext cx="1954463" cy="104363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A40FBC-D10E-4994-8E71-D146EB2C6E9F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381" y="114885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JAK/STAT Signaling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442" y="1371600"/>
            <a:ext cx="4955117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BARICITINIB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36E09A-967D-4492-ADA3-01F236088C4B}"/>
              </a:ext>
            </a:extLst>
          </p:cNvPr>
          <p:cNvSpPr/>
          <p:nvPr/>
        </p:nvSpPr>
        <p:spPr>
          <a:xfrm>
            <a:off x="5069306" y="5150743"/>
            <a:ext cx="3171587" cy="220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D03A70D-AC60-4ACE-A968-3560DBE68CBC}"/>
              </a:ext>
            </a:extLst>
          </p:cNvPr>
          <p:cNvSpPr/>
          <p:nvPr/>
        </p:nvSpPr>
        <p:spPr>
          <a:xfrm>
            <a:off x="5524161" y="4357440"/>
            <a:ext cx="546101" cy="2207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D03A70D-AC60-4ACE-A968-3560DBE68CBC}"/>
              </a:ext>
            </a:extLst>
          </p:cNvPr>
          <p:cNvSpPr/>
          <p:nvPr/>
        </p:nvSpPr>
        <p:spPr>
          <a:xfrm>
            <a:off x="6517622" y="4324085"/>
            <a:ext cx="546101" cy="2207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96252" y="6612649"/>
            <a:ext cx="10331116" cy="646331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"Lilly Announces Top-Line Phase 3 Results for Oral </a:t>
            </a:r>
            <a:r>
              <a:rPr 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Jak</a:t>
            </a: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Inhibitor </a:t>
            </a:r>
            <a:r>
              <a:rPr 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Baricitinib</a:t>
            </a: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, in Combination with Topical Corticosteroids in Adult Patients with Moderate to Severe Atopic Dermatitis." 2019. Print.</a:t>
            </a:r>
          </a:p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00F5C9-18EE-42CE-9BEE-4F54B2E6A4AF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9241" y="2020855"/>
            <a:ext cx="6631386" cy="3975902"/>
            <a:chOff x="2599241" y="2020855"/>
            <a:chExt cx="6631386" cy="3975902"/>
          </a:xfrm>
        </p:grpSpPr>
        <p:grpSp>
          <p:nvGrpSpPr>
            <p:cNvPr id="7" name="Group 6"/>
            <p:cNvGrpSpPr/>
            <p:nvPr/>
          </p:nvGrpSpPr>
          <p:grpSpPr>
            <a:xfrm>
              <a:off x="2599241" y="2020855"/>
              <a:ext cx="6631386" cy="3975902"/>
              <a:chOff x="1248790" y="2580238"/>
              <a:chExt cx="4625005" cy="251686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F482E94B-1066-4333-832B-C96DAA29E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48790" y="2580238"/>
                <a:ext cx="4625005" cy="251686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321806" y="2580238"/>
                <a:ext cx="208230" cy="144855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793381" y="2810577"/>
              <a:ext cx="4302493" cy="1636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8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86089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JAK/STAT Signaling Pathways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4" y="2251464"/>
            <a:ext cx="6034382" cy="342659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44511" y="2251463"/>
            <a:ext cx="4911976" cy="34265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936E09A-967D-4492-ADA3-01F236088C4B}"/>
              </a:ext>
            </a:extLst>
          </p:cNvPr>
          <p:cNvSpPr/>
          <p:nvPr/>
        </p:nvSpPr>
        <p:spPr>
          <a:xfrm>
            <a:off x="8463686" y="4631397"/>
            <a:ext cx="3171587" cy="70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6027" y="1333129"/>
            <a:ext cx="3426644" cy="158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2pPr>
            <a:lvl3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3pPr>
            <a:lvl4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4pPr>
            <a:lvl5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5pPr>
            <a:lvl6pPr marL="4572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6pPr>
            <a:lvl7pPr marL="9144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7pPr>
            <a:lvl8pPr marL="1371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8pPr>
            <a:lvl9pPr marL="18288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latin typeface="Arial" charset="0"/>
              </a:defRPr>
            </a:lvl9pPr>
          </a:lstStyle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UPADICITINIB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96390"/>
            <a:ext cx="10664729" cy="2308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Adapted from </a:t>
            </a:r>
            <a:r>
              <a:rPr 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Marjolein</a:t>
            </a: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S de Bruin-Weller presentation at 2018 International symposium on Atopic Dermatitis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67A67A-4416-48C5-A22C-0C2CF0C478E3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251" y="1907697"/>
            <a:ext cx="1119928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5545" marR="5080" indent="-1096010">
              <a:lnSpc>
                <a:spcPct val="100000"/>
              </a:lnSpc>
            </a:pPr>
            <a:r>
              <a:rPr sz="1100" dirty="0"/>
              <a:t>A Greater Proportion of Patients Achieved a Response</a:t>
            </a:r>
            <a:r>
              <a:rPr sz="1100" spc="-409" dirty="0"/>
              <a:t> </a:t>
            </a:r>
            <a:r>
              <a:rPr sz="1100" spc="5" dirty="0"/>
              <a:t>at  </a:t>
            </a:r>
            <a:r>
              <a:rPr sz="1100" spc="-10" dirty="0"/>
              <a:t>Week </a:t>
            </a:r>
            <a:r>
              <a:rPr sz="1100" dirty="0"/>
              <a:t>12 </a:t>
            </a:r>
            <a:r>
              <a:rPr sz="1100" spc="-10" dirty="0"/>
              <a:t>With </a:t>
            </a:r>
            <a:r>
              <a:rPr sz="1100" dirty="0"/>
              <a:t>the 100-mg and 200-mg</a:t>
            </a:r>
            <a:r>
              <a:rPr sz="1100" spc="-160" dirty="0"/>
              <a:t> </a:t>
            </a:r>
            <a:r>
              <a:rPr sz="1100" dirty="0"/>
              <a:t>Doses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5447" y="1520522"/>
            <a:ext cx="56267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3713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Point:	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IGA Response</a:t>
            </a:r>
            <a:r>
              <a:rPr kumimoji="0" sz="1950" b="1" i="0" u="none" strike="noStrike" kern="1200" cap="none" spc="0" normalizeH="0" baseline="25641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kumimoji="0" sz="2000" b="1" i="0" u="none" strike="noStrike" kern="1200" cap="none" spc="-30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5866" y="2196645"/>
            <a:ext cx="4599161" cy="298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6571" y="4862239"/>
            <a:ext cx="77216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0.0184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0.0032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08214"/>
              </p:ext>
            </p:extLst>
          </p:nvPr>
        </p:nvGraphicFramePr>
        <p:xfrm>
          <a:off x="5979897" y="2520759"/>
          <a:ext cx="5073998" cy="2501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75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7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5295">
                <a:tc>
                  <a:txBody>
                    <a:bodyPr/>
                    <a:lstStyle/>
                    <a:p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C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C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C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C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C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 spc="-1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pon</a:t>
                      </a: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6.3%</a:t>
                      </a: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8.2%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12.3%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27.8%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44.5%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95%</a:t>
                      </a:r>
                      <a:r>
                        <a:rPr sz="1400" b="1" spc="-9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CI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-0.2-12.9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2.2-14.1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4.9-19.7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14.8-40.9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26.7-62.3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400" b="1" i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i="1" spc="-10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—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0.1210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0.1065</a:t>
                      </a:r>
                      <a:endParaRPr sz="140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0.0184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0.0032</a:t>
                      </a:r>
                      <a:endParaRPr sz="14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7655" y="5590263"/>
            <a:ext cx="1055624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0" lvl="0" indent="-6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CI, confidence interval;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0" b="0" i="0" u="none" strike="noStrike" kern="1200" cap="none" spc="-7" normalizeH="0" baseline="-19841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 between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achievable response (at infinite dose) and baseline; FAS, full analysis set;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IGA, Investigator’s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Assessment;  NRI, nonresponder imputation; SE, standard</a:t>
            </a:r>
            <a:r>
              <a:rPr kumimoji="0" sz="1050" b="0" i="0" u="none" strike="noStrike" kern="1200" cap="none" spc="-9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23809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Emax fitted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curve with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SE. Baseline was defined as last measurement before first dosing.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IGA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 was defined as a score of clear (0) or almost clear (1)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≥2-point  improvement from baseline at week 12 (FAS, NRI). For discontinued subjects, any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missing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 for all subsequent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visits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until week 12 was imputed using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NRI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approach. Bars  indicated</a:t>
            </a:r>
            <a:r>
              <a:rPr kumimoji="0" sz="105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E773FAD-A253-4A15-BF79-47AA5543A42A}"/>
              </a:ext>
            </a:extLst>
          </p:cNvPr>
          <p:cNvSpPr/>
          <p:nvPr/>
        </p:nvSpPr>
        <p:spPr>
          <a:xfrm>
            <a:off x="10164005" y="2520759"/>
            <a:ext cx="1064896" cy="14001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41867" y="-102791"/>
            <a:ext cx="11199284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JAK/STAT Signaling Pathways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1900" y="968604"/>
            <a:ext cx="1581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ABROCITINIB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1B298AA-3744-4E73-998A-6CB3159A70FC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6"/>
          <p:cNvSpPr txBox="1">
            <a:spLocks/>
          </p:cNvSpPr>
          <p:nvPr/>
        </p:nvSpPr>
        <p:spPr>
          <a:xfrm>
            <a:off x="0" y="6620878"/>
            <a:ext cx="4439140" cy="231923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7013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2600" b="1">
                <a:solidFill>
                  <a:schemeClr val="tx1"/>
                </a:solidFill>
                <a:latin typeface="+mn-lt"/>
              </a:defRPr>
            </a:lvl2pPr>
            <a:lvl3pPr marL="917575" indent="-230188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Silverberg J, et al. EADV 2018, FC01.01. Sponsored by Pfizer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5F11E0B-7F4E-4C59-906A-B5C4FFB157C8}"/>
              </a:ext>
            </a:extLst>
          </p:cNvPr>
          <p:cNvGrpSpPr/>
          <p:nvPr/>
        </p:nvGrpSpPr>
        <p:grpSpPr>
          <a:xfrm>
            <a:off x="1039425" y="1091958"/>
            <a:ext cx="10096888" cy="5149360"/>
            <a:chOff x="1039425" y="1091958"/>
            <a:chExt cx="10096888" cy="514936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3F3E6A1E-6A72-40DF-952A-04F788B97D9B}"/>
                </a:ext>
              </a:extLst>
            </p:cNvPr>
            <p:cNvGrpSpPr/>
            <p:nvPr/>
          </p:nvGrpSpPr>
          <p:grpSpPr>
            <a:xfrm>
              <a:off x="1039425" y="1091958"/>
              <a:ext cx="10096888" cy="5149360"/>
              <a:chOff x="1039425" y="1091958"/>
              <a:chExt cx="10096888" cy="5149360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4CE21BE4-A776-4A21-8C9A-9E7A41DB0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2881" t="5075" r="2749" b="5582"/>
              <a:stretch/>
            </p:blipFill>
            <p:spPr>
              <a:xfrm>
                <a:off x="1039425" y="1091958"/>
                <a:ext cx="10096888" cy="5149360"/>
              </a:xfrm>
              <a:prstGeom prst="rect">
                <a:avLst/>
              </a:prstGeom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D5C1FC58-68B0-45FD-922A-14047ED9836F}"/>
                  </a:ext>
                </a:extLst>
              </p:cNvPr>
              <p:cNvGrpSpPr/>
              <p:nvPr/>
            </p:nvGrpSpPr>
            <p:grpSpPr>
              <a:xfrm>
                <a:off x="1128391" y="4748373"/>
                <a:ext cx="1875742" cy="1358127"/>
                <a:chOff x="946722" y="4639372"/>
                <a:chExt cx="1875742" cy="1358127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0C11DAEE-F21F-4CE6-82C6-EF58BD8660AA}"/>
                    </a:ext>
                  </a:extLst>
                </p:cNvPr>
                <p:cNvSpPr/>
                <p:nvPr/>
              </p:nvSpPr>
              <p:spPr>
                <a:xfrm>
                  <a:off x="946722" y="4639372"/>
                  <a:ext cx="1875742" cy="33855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>
                  <a:spAutoFit/>
                </a:bodyPr>
                <a:lstStyle/>
                <a:p>
                  <a:r>
                    <a:rPr lang="en-GB" sz="1600" b="1" dirty="0"/>
                    <a:t>All ages (0–18+)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7E2EB643-8AD4-4B92-BC04-F6F7F232C7EF}"/>
                    </a:ext>
                  </a:extLst>
                </p:cNvPr>
                <p:cNvSpPr/>
                <p:nvPr/>
              </p:nvSpPr>
              <p:spPr>
                <a:xfrm>
                  <a:off x="1169933" y="4920281"/>
                  <a:ext cx="1337638" cy="10772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>
                  <a:spAutoFit/>
                </a:bodyPr>
                <a:lstStyle/>
                <a:p>
                  <a:r>
                    <a:rPr lang="en-GB" sz="1600" dirty="0"/>
                    <a:t>0–4%</a:t>
                  </a:r>
                </a:p>
                <a:p>
                  <a:r>
                    <a:rPr lang="en-GB" sz="1600" dirty="0"/>
                    <a:t>5–8%</a:t>
                  </a:r>
                </a:p>
                <a:p>
                  <a:r>
                    <a:rPr lang="en-GB" sz="1600" dirty="0"/>
                    <a:t>9–12%</a:t>
                  </a:r>
                </a:p>
                <a:p>
                  <a:r>
                    <a:rPr lang="en-GB" sz="1600" dirty="0"/>
                    <a:t>13–16%</a:t>
                  </a: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A6B9F565-3C8A-4A53-9BA8-8453353519E3}"/>
                    </a:ext>
                  </a:extLst>
                </p:cNvPr>
                <p:cNvSpPr/>
                <p:nvPr/>
              </p:nvSpPr>
              <p:spPr>
                <a:xfrm>
                  <a:off x="1048163" y="5762330"/>
                  <a:ext cx="108000" cy="108000"/>
                </a:xfrm>
                <a:prstGeom prst="rect">
                  <a:avLst/>
                </a:prstGeom>
                <a:solidFill>
                  <a:srgbClr val="8A52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369E40DE-5145-4132-B744-2B430C361FCD}"/>
                    </a:ext>
                  </a:extLst>
                </p:cNvPr>
                <p:cNvSpPr/>
                <p:nvPr/>
              </p:nvSpPr>
              <p:spPr>
                <a:xfrm>
                  <a:off x="1048163" y="5520104"/>
                  <a:ext cx="108000" cy="1080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EA264BC6-8B93-41E4-80E0-DAF91D9F0DD9}"/>
                    </a:ext>
                  </a:extLst>
                </p:cNvPr>
                <p:cNvSpPr/>
                <p:nvPr/>
              </p:nvSpPr>
              <p:spPr>
                <a:xfrm>
                  <a:off x="1048163" y="5277879"/>
                  <a:ext cx="108000" cy="108000"/>
                </a:xfrm>
                <a:prstGeom prst="rect">
                  <a:avLst/>
                </a:prstGeom>
                <a:solidFill>
                  <a:srgbClr val="EBC24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A40679A4-F385-46CE-A140-B3917C445685}"/>
                    </a:ext>
                  </a:extLst>
                </p:cNvPr>
                <p:cNvSpPr/>
                <p:nvPr/>
              </p:nvSpPr>
              <p:spPr>
                <a:xfrm>
                  <a:off x="1048163" y="5035654"/>
                  <a:ext cx="108000" cy="108000"/>
                </a:xfrm>
                <a:prstGeom prst="rect">
                  <a:avLst/>
                </a:prstGeom>
                <a:solidFill>
                  <a:srgbClr val="FFE48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53159922-D196-4834-BB04-E2E917382A4F}"/>
                </a:ext>
              </a:extLst>
            </p:cNvPr>
            <p:cNvGrpSpPr/>
            <p:nvPr/>
          </p:nvGrpSpPr>
          <p:grpSpPr>
            <a:xfrm>
              <a:off x="1418707" y="1267705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8170805-C8EA-40D0-BA2C-391247F89C7C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Canada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3E8129B0-F484-4611-9020-0E2C0AB5BA8E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9%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27D1EB52-F92E-48AF-B4B5-4A435DDA1DFF}"/>
                </a:ext>
              </a:extLst>
            </p:cNvPr>
            <p:cNvGrpSpPr/>
            <p:nvPr/>
          </p:nvGrpSpPr>
          <p:grpSpPr>
            <a:xfrm>
              <a:off x="1821155" y="3715855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5FC1EBCD-2B16-4E07-A1B6-F649330F9B97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Mexico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C55DAEF3-F613-4066-9064-45A656F81438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12%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45BD9293-09BB-4174-BBED-EC213A065474}"/>
                </a:ext>
              </a:extLst>
            </p:cNvPr>
            <p:cNvGrpSpPr/>
            <p:nvPr/>
          </p:nvGrpSpPr>
          <p:grpSpPr>
            <a:xfrm>
              <a:off x="1240729" y="2727039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16ABE8DE-6D0B-4899-93C7-17860C1201EE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USA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BF0241D2-A959-4D80-8B38-50AE39752412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9%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FCD65C54-F364-4B26-AD9C-7D03EDAFE64B}"/>
                </a:ext>
              </a:extLst>
            </p:cNvPr>
            <p:cNvGrpSpPr/>
            <p:nvPr/>
          </p:nvGrpSpPr>
          <p:grpSpPr>
            <a:xfrm>
              <a:off x="3216275" y="4905375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17F618D4-396D-4460-9C76-4B9798749D33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Brazil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CF5C456B-3725-49C9-A27D-E97676E65EBD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11%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525BF1DD-ABFA-4B5F-9A32-982D2B21D79C}"/>
                </a:ext>
              </a:extLst>
            </p:cNvPr>
            <p:cNvGrpSpPr/>
            <p:nvPr/>
          </p:nvGrpSpPr>
          <p:grpSpPr>
            <a:xfrm>
              <a:off x="5014735" y="1745353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F0B76457-2957-4460-8AFA-134D4FD67F54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UK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C093C2DB-9126-4DF8-9AAB-4E88D130FEC8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10%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2AEF6B6-B9C3-40D9-8565-A340C1BACC12}"/>
                </a:ext>
              </a:extLst>
            </p:cNvPr>
            <p:cNvGrpSpPr/>
            <p:nvPr/>
          </p:nvGrpSpPr>
          <p:grpSpPr>
            <a:xfrm>
              <a:off x="4580694" y="2515950"/>
              <a:ext cx="868085" cy="566445"/>
              <a:chOff x="900159" y="3031131"/>
              <a:chExt cx="868085" cy="566445"/>
            </a:xfrm>
            <a:solidFill>
              <a:srgbClr val="2B8CBE"/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275F389-4A59-4805-B915-1D9955CDDDB7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France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0BAC15C0-93A1-4B2F-A386-17F1C1E41B4C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7%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055AFE74-B867-41BE-A816-56A6C3E2DF18}"/>
                </a:ext>
              </a:extLst>
            </p:cNvPr>
            <p:cNvGrpSpPr/>
            <p:nvPr/>
          </p:nvGrpSpPr>
          <p:grpSpPr>
            <a:xfrm>
              <a:off x="4420613" y="3224041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EFD01C11-64C5-45E2-840B-0C88F9F29D0A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Spain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99B71D68-C8DC-44BC-9804-DFD5D68E3BE3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t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11%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2D9EDC52-C182-4362-9AFB-7E3D8402F7A5}"/>
                </a:ext>
              </a:extLst>
            </p:cNvPr>
            <p:cNvGrpSpPr/>
            <p:nvPr/>
          </p:nvGrpSpPr>
          <p:grpSpPr>
            <a:xfrm>
              <a:off x="5417276" y="3293484"/>
              <a:ext cx="868085" cy="566445"/>
              <a:chOff x="900159" y="3031131"/>
              <a:chExt cx="868085" cy="566445"/>
            </a:xfrm>
            <a:solidFill>
              <a:srgbClr val="2B8CBE"/>
            </a:solidFill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3F1A8C19-E8BE-4A2C-997F-DB3E1B684564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Switzerland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F5E9E1D6-A5FE-4625-8D54-1957C1D770D9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5%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E01CAE70-889E-4CBD-8E8D-43B271C32FC5}"/>
                </a:ext>
              </a:extLst>
            </p:cNvPr>
            <p:cNvGrpSpPr/>
            <p:nvPr/>
          </p:nvGrpSpPr>
          <p:grpSpPr>
            <a:xfrm>
              <a:off x="5955660" y="1302417"/>
              <a:ext cx="868085" cy="566445"/>
              <a:chOff x="900159" y="3031131"/>
              <a:chExt cx="868085" cy="566445"/>
            </a:xfrm>
            <a:solidFill>
              <a:srgbClr val="2B8CBE"/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CC278D3-C4F2-49E6-AD3C-4C028D567CBE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Germany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B039D0B1-7423-4C09-9DE7-58EE6D306C77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6%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DD857447-37EB-408B-8F10-2D2C009D587B}"/>
                </a:ext>
              </a:extLst>
            </p:cNvPr>
            <p:cNvGrpSpPr/>
            <p:nvPr/>
          </p:nvGrpSpPr>
          <p:grpSpPr>
            <a:xfrm>
              <a:off x="7072367" y="2675682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5710B85A-CF75-433A-835F-B6EC8CD34502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Turkey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3E25904-3CAF-433E-B37F-2E226F5FD544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12%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491A5248-2ADF-46F4-9BB0-1435D6AF60D9}"/>
                </a:ext>
              </a:extLst>
            </p:cNvPr>
            <p:cNvGrpSpPr/>
            <p:nvPr/>
          </p:nvGrpSpPr>
          <p:grpSpPr>
            <a:xfrm>
              <a:off x="6035218" y="4181928"/>
              <a:ext cx="868085" cy="566445"/>
              <a:chOff x="900159" y="3031131"/>
              <a:chExt cx="868085" cy="566445"/>
            </a:xfrm>
            <a:solidFill>
              <a:srgbClr val="4DB3D4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7FE31CE0-FAAF-49E0-B9D1-7784608D2C75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E48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Israel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6E9318ED-8564-498F-80C1-447EC3DE5E38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E48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3%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CB802D67-F9CE-433F-982A-24656D16B835}"/>
                </a:ext>
              </a:extLst>
            </p:cNvPr>
            <p:cNvGrpSpPr/>
            <p:nvPr/>
          </p:nvGrpSpPr>
          <p:grpSpPr>
            <a:xfrm>
              <a:off x="6220998" y="1984320"/>
              <a:ext cx="868085" cy="566445"/>
              <a:chOff x="900159" y="3031131"/>
              <a:chExt cx="868085" cy="566445"/>
            </a:xfrm>
            <a:solidFill>
              <a:srgbClr val="2B8CBE"/>
            </a:solidFill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C3764CD0-B5E4-4ABB-90DE-0C111972991D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Italy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EC8559C-D684-4691-BA7C-C9DD890727B8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8%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D5F71149-A3EF-4347-BA05-CBE96326CA88}"/>
                </a:ext>
              </a:extLst>
            </p:cNvPr>
            <p:cNvGrpSpPr/>
            <p:nvPr/>
          </p:nvGrpSpPr>
          <p:grpSpPr>
            <a:xfrm>
              <a:off x="8065243" y="5222946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153DB8FE-BBDE-4CC2-A053-9667516469F5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Australia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359A1CC6-400A-48E9-A27A-CF0D443E7CDB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10%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71186CCB-9300-4E43-A3C8-8B79D5A37B26}"/>
                </a:ext>
              </a:extLst>
            </p:cNvPr>
            <p:cNvGrpSpPr/>
            <p:nvPr/>
          </p:nvGrpSpPr>
          <p:grpSpPr>
            <a:xfrm>
              <a:off x="7266030" y="3930998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F47B07A9-AE55-495A-B277-B28C4AC98312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tx1"/>
                    </a:solidFill>
                  </a:rPr>
                  <a:t>Saudi Arabia</a:t>
                </a:r>
                <a:endParaRPr lang="en-GB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46864664-72A4-4475-872D-4259CA2C2708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10%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A67C4A4A-AA7D-4072-8982-4DE12DFAB4CC}"/>
                </a:ext>
              </a:extLst>
            </p:cNvPr>
            <p:cNvGrpSpPr/>
            <p:nvPr/>
          </p:nvGrpSpPr>
          <p:grpSpPr>
            <a:xfrm>
              <a:off x="9296055" y="3771764"/>
              <a:ext cx="868085" cy="566445"/>
              <a:chOff x="900159" y="3031131"/>
              <a:chExt cx="868085" cy="566445"/>
            </a:xfrm>
            <a:solidFill>
              <a:srgbClr val="0868AC"/>
            </a:solidFill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95A74FB7-26B9-4B4E-9E94-7C9CF75076C0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Taiwan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72F046AF-23A4-4AB1-BE58-82C7FC3C2CEC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9%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7F871CA-2BB8-4FAC-8F0D-2D96BFD1622F}"/>
                </a:ext>
              </a:extLst>
            </p:cNvPr>
            <p:cNvGrpSpPr/>
            <p:nvPr/>
          </p:nvGrpSpPr>
          <p:grpSpPr>
            <a:xfrm>
              <a:off x="9914738" y="3035227"/>
              <a:ext cx="868085" cy="566445"/>
              <a:chOff x="900159" y="3031131"/>
              <a:chExt cx="868085" cy="566445"/>
            </a:xfrm>
            <a:solidFill>
              <a:srgbClr val="2B8CBE"/>
            </a:solidFill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61102BDD-E441-49CB-8E97-5E62E1BFEE9F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Japan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72E47589-3A09-4531-BA4A-894CB59349BE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EBC24F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6%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BDA34BDB-D455-4DD1-B7AB-CBC3A29B8CBB}"/>
                </a:ext>
              </a:extLst>
            </p:cNvPr>
            <p:cNvGrpSpPr/>
            <p:nvPr/>
          </p:nvGrpSpPr>
          <p:grpSpPr>
            <a:xfrm>
              <a:off x="9404971" y="1979395"/>
              <a:ext cx="868085" cy="566445"/>
              <a:chOff x="900159" y="3031131"/>
              <a:chExt cx="868085" cy="566445"/>
            </a:xfrm>
            <a:solidFill>
              <a:srgbClr val="08408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F9DC38B1-62A3-4A2C-B72E-11C58FED59CC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8A52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South Korea</a:t>
                </a:r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CFB0F6A8-4188-4C74-8533-AD01B7084300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8A52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14%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3BF3E8BD-B87B-4942-B3E3-A90D6C6DD826}"/>
                </a:ext>
              </a:extLst>
            </p:cNvPr>
            <p:cNvGrpSpPr/>
            <p:nvPr/>
          </p:nvGrpSpPr>
          <p:grpSpPr>
            <a:xfrm>
              <a:off x="8111086" y="2028575"/>
              <a:ext cx="868085" cy="566445"/>
              <a:chOff x="900159" y="3031131"/>
              <a:chExt cx="868085" cy="566445"/>
            </a:xfrm>
            <a:solidFill>
              <a:srgbClr val="084081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84FF6EA-9DD3-4790-AC86-818CC5D858E8}"/>
                  </a:ext>
                </a:extLst>
              </p:cNvPr>
              <p:cNvSpPr/>
              <p:nvPr/>
            </p:nvSpPr>
            <p:spPr>
              <a:xfrm>
                <a:off x="900159" y="3031131"/>
                <a:ext cx="868085" cy="288147"/>
              </a:xfrm>
              <a:prstGeom prst="rect">
                <a:avLst/>
              </a:prstGeom>
              <a:solidFill>
                <a:srgbClr val="8A52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China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F280C21F-1800-487B-BE00-1A1CC0E7762C}"/>
                  </a:ext>
                </a:extLst>
              </p:cNvPr>
              <p:cNvSpPr/>
              <p:nvPr/>
            </p:nvSpPr>
            <p:spPr>
              <a:xfrm>
                <a:off x="900159" y="3309429"/>
                <a:ext cx="868085" cy="288147"/>
              </a:xfrm>
              <a:prstGeom prst="rect">
                <a:avLst/>
              </a:prstGeom>
              <a:solidFill>
                <a:srgbClr val="8A5200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14%</a:t>
                </a:r>
              </a:p>
            </p:txBody>
          </p:sp>
        </p:grpSp>
      </p:grpSp>
      <p:sp>
        <p:nvSpPr>
          <p:cNvPr id="132" name="Title 5"/>
          <p:cNvSpPr>
            <a:spLocks noGrp="1"/>
          </p:cNvSpPr>
          <p:nvPr>
            <p:ph type="title"/>
          </p:nvPr>
        </p:nvSpPr>
        <p:spPr>
          <a:xfrm>
            <a:off x="695326" y="63500"/>
            <a:ext cx="10801349" cy="832612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global epidemiology survey of the prevalence and severity of AD: All patients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20FC8E89-DC9E-4853-909C-E9B1C0BB08B7}"/>
              </a:ext>
            </a:extLst>
          </p:cNvPr>
          <p:cNvSpPr txBox="1"/>
          <p:nvPr/>
        </p:nvSpPr>
        <p:spPr>
          <a:xfrm>
            <a:off x="10559822" y="6591191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David E. Cohen, M.D.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195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73" y="1721719"/>
            <a:ext cx="8724900" cy="4800600"/>
          </a:xfrm>
          <a:prstGeom prst="rect">
            <a:avLst/>
          </a:prstGeom>
        </p:spPr>
      </p:pic>
      <p:sp>
        <p:nvSpPr>
          <p:cNvPr id="6" name="object 38"/>
          <p:cNvSpPr txBox="1">
            <a:spLocks/>
          </p:cNvSpPr>
          <p:nvPr/>
        </p:nvSpPr>
        <p:spPr bwMode="auto">
          <a:xfrm>
            <a:off x="784275" y="1222761"/>
            <a:ext cx="10196195" cy="34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marR="5080" indent="-635">
              <a:lnSpc>
                <a:spcPts val="3000"/>
              </a:lnSpc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en-US" sz="1600" kern="0" dirty="0"/>
              <a:t> 3 trial: </a:t>
            </a:r>
            <a:r>
              <a:rPr lang="en-US" sz="1600" kern="0" spc="-5" dirty="0" err="1"/>
              <a:t>mEASI</a:t>
            </a:r>
            <a:r>
              <a:rPr lang="en-US" sz="1600" kern="0" spc="-5" dirty="0"/>
              <a:t> </a:t>
            </a:r>
            <a:r>
              <a:rPr lang="en-US" sz="1600" kern="0" dirty="0"/>
              <a:t>and </a:t>
            </a:r>
            <a:r>
              <a:rPr lang="en-US" sz="1600" kern="0" spc="-5" dirty="0"/>
              <a:t>IGA </a:t>
            </a:r>
            <a:r>
              <a:rPr lang="en-US" sz="1600" kern="0" dirty="0"/>
              <a:t>responses </a:t>
            </a:r>
            <a:r>
              <a:rPr lang="en-US" sz="1600" kern="0" spc="-5" dirty="0"/>
              <a:t>with </a:t>
            </a:r>
            <a:r>
              <a:rPr lang="en-US" sz="1600" kern="0" dirty="0"/>
              <a:t>topical </a:t>
            </a:r>
            <a:r>
              <a:rPr lang="en-US" sz="1600" kern="0" dirty="0" err="1"/>
              <a:t>delgocitinib</a:t>
            </a:r>
            <a:r>
              <a:rPr lang="en-US" sz="1600" kern="0" dirty="0"/>
              <a:t>  among patients </a:t>
            </a:r>
            <a:r>
              <a:rPr lang="en-US" sz="1600" kern="0" spc="-5" dirty="0"/>
              <a:t>with </a:t>
            </a:r>
            <a:r>
              <a:rPr lang="en-US" sz="1600" kern="0" dirty="0"/>
              <a:t>moderate </a:t>
            </a:r>
            <a:r>
              <a:rPr lang="en-US" sz="1600" kern="0" spc="-5" dirty="0"/>
              <a:t>to </a:t>
            </a:r>
            <a:r>
              <a:rPr lang="en-US" sz="1600" kern="0" dirty="0"/>
              <a:t>severe</a:t>
            </a:r>
            <a:r>
              <a:rPr lang="en-US" sz="1600" kern="0" spc="-5" dirty="0"/>
              <a:t> AD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4557469" y="134820"/>
            <a:ext cx="2942307" cy="553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Delgocitinib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920498" y="848388"/>
            <a:ext cx="221624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 sz="20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Pan-JAK</a:t>
            </a:r>
            <a:r>
              <a:rPr dirty="0"/>
              <a:t> inhibition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1FE3E8-8660-48A0-A2D8-7C4964358C2C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34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7421" y="-26665"/>
            <a:ext cx="4283241" cy="64633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Topical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Tapinarof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0280" y="619666"/>
            <a:ext cx="6919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Aryl Hydrocarbon Receptor Modulating Agent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65" y="1309487"/>
            <a:ext cx="8222218" cy="482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393574-7BF0-4A41-8DA2-56F8E5E3B545}"/>
              </a:ext>
            </a:extLst>
          </p:cNvPr>
          <p:cNvSpPr/>
          <p:nvPr/>
        </p:nvSpPr>
        <p:spPr>
          <a:xfrm>
            <a:off x="10777599" y="6584163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Leon H. </a:t>
            </a:r>
            <a:r>
              <a:rPr lang="en-US" alt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Kircik</a:t>
            </a:r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9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17741"/>
              </p:ext>
            </p:extLst>
          </p:nvPr>
        </p:nvGraphicFramePr>
        <p:xfrm>
          <a:off x="1772961" y="1636295"/>
          <a:ext cx="8819566" cy="437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B56573-8CC9-4550-9CAC-4BBB9EE7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961" y="141170"/>
            <a:ext cx="874395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3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Atopic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Dermatitis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8C921F-C5F4-4AE0-9834-993AA961D77A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19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432AB9A-D873-4389-A2EC-62FE94CC9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0628"/>
              </p:ext>
            </p:extLst>
          </p:nvPr>
        </p:nvGraphicFramePr>
        <p:xfrm>
          <a:off x="693140" y="933651"/>
          <a:ext cx="11309563" cy="573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80B56573-8CC9-4550-9CAC-4BBB9EE7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946" y="-209349"/>
            <a:ext cx="874395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3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Treatment Pitfalls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EF2BD0-3BE5-4A06-A769-05580AC4757B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0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08263" y="1143000"/>
          <a:ext cx="6383337" cy="4622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27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7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7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7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Severity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Topical Treatment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Schedule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454">
                <a:tc>
                  <a:txBody>
                    <a:bodyPr/>
                    <a:lstStyle/>
                    <a:p>
                      <a:r>
                        <a:rPr lang="en-US" sz="1200" dirty="0"/>
                        <a:t>If Severe: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Clobetasol</a:t>
                      </a:r>
                      <a:r>
                        <a:rPr lang="en-US" sz="1200" baseline="0" dirty="0"/>
                        <a:t> (high potency CS) + TCI or </a:t>
                      </a:r>
                      <a:r>
                        <a:rPr lang="en-US" sz="1200" b="1" baseline="0" dirty="0"/>
                        <a:t>PDI</a:t>
                      </a:r>
                      <a:r>
                        <a:rPr lang="en-US" sz="1200" baseline="0" dirty="0"/>
                        <a:t> + emollients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Twice daily for 3-5 days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If Moderate: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Triamcinolone </a:t>
                      </a:r>
                      <a:r>
                        <a:rPr lang="en-US" sz="1200" baseline="0" dirty="0"/>
                        <a:t>(medium potency CS) + TCI or </a:t>
                      </a:r>
                      <a:r>
                        <a:rPr lang="en-US" sz="1200" b="1" baseline="0" dirty="0"/>
                        <a:t>PDI</a:t>
                      </a:r>
                      <a:r>
                        <a:rPr lang="en-US" sz="1200" baseline="0" dirty="0"/>
                        <a:t> + emollients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Twice daily for 3-5 days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9891">
                <a:tc>
                  <a:txBody>
                    <a:bodyPr/>
                    <a:lstStyle/>
                    <a:p>
                      <a:r>
                        <a:rPr lang="en-US" sz="1200"/>
                        <a:t>If Mild: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Alclometasone</a:t>
                      </a:r>
                      <a:r>
                        <a:rPr lang="en-US" sz="1200" baseline="0" dirty="0"/>
                        <a:t> (low potency CS) + TCI or </a:t>
                      </a:r>
                      <a:r>
                        <a:rPr lang="en-US" sz="1200" b="1" baseline="0" dirty="0"/>
                        <a:t>PDI</a:t>
                      </a:r>
                      <a:r>
                        <a:rPr lang="en-US" sz="1200" baseline="0" dirty="0"/>
                        <a:t> + emollients</a:t>
                      </a:r>
                      <a:endParaRPr lang="en-US" sz="1200" dirty="0"/>
                    </a:p>
                    <a:p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Twice daily for 3-5</a:t>
                      </a:r>
                      <a:r>
                        <a:rPr lang="en-US" sz="1200" baseline="0" dirty="0"/>
                        <a:t> days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016">
                <a:tc>
                  <a:txBody>
                    <a:bodyPr/>
                    <a:lstStyle/>
                    <a:p>
                      <a:r>
                        <a:rPr lang="en-US" sz="1200"/>
                        <a:t>Controlled: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TCI or </a:t>
                      </a:r>
                      <a:r>
                        <a:rPr lang="en-US" sz="1200" b="1" dirty="0"/>
                        <a:t>PDI</a:t>
                      </a:r>
                      <a:r>
                        <a:rPr lang="en-US" sz="1200" dirty="0"/>
                        <a:t> or TS </a:t>
                      </a:r>
                      <a:r>
                        <a:rPr lang="en-US" sz="1200" baseline="0" dirty="0"/>
                        <a:t>+ emollients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Twice</a:t>
                      </a:r>
                      <a:r>
                        <a:rPr lang="en-US" sz="1200" baseline="0" dirty="0"/>
                        <a:t> daily for 2 weeks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Maintenance (</a:t>
                      </a:r>
                      <a:r>
                        <a:rPr lang="en-US" sz="1200" baseline="0"/>
                        <a:t>to areas of predilection)</a:t>
                      </a:r>
                      <a:r>
                        <a:rPr lang="en-US" sz="1200"/>
                        <a:t>: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TCI or </a:t>
                      </a:r>
                      <a:r>
                        <a:rPr lang="en-US" sz="1200" b="1" dirty="0"/>
                        <a:t>PDI</a:t>
                      </a:r>
                      <a:r>
                        <a:rPr lang="en-US" sz="1200" dirty="0"/>
                        <a:t> or TS</a:t>
                      </a:r>
                      <a:r>
                        <a:rPr lang="en-US" sz="1200" baseline="0" dirty="0"/>
                        <a:t> + emollients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Twice weekly for 6 months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746">
                <a:tc>
                  <a:txBody>
                    <a:bodyPr/>
                    <a:lstStyle/>
                    <a:p>
                      <a:r>
                        <a:rPr lang="en-US" sz="1200" dirty="0"/>
                        <a:t>Long-term Maintenance</a:t>
                      </a:r>
                      <a:r>
                        <a:rPr lang="en-US" sz="1200" baseline="0" dirty="0"/>
                        <a:t> &amp; </a:t>
                      </a:r>
                      <a:r>
                        <a:rPr lang="en-US" sz="1200" dirty="0"/>
                        <a:t>Prevention: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Emollients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Twice</a:t>
                      </a:r>
                      <a:r>
                        <a:rPr lang="en-US" sz="1200" baseline="0" dirty="0"/>
                        <a:t> daily 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57853" marR="57853" marT="28931" marB="2893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20988" y="5765800"/>
            <a:ext cx="585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mbria" panose="02040503050406030204" pitchFamily="18" charset="0"/>
              </a:rPr>
              <a:t>*Abbreviations: CS: Corticosteroid. PDI: Phosphodiesterase inhibitor. TCI: Topical Calcineurin Inhibitor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287588"/>
            <a:ext cx="13176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lide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/>
          <a:stretch>
            <a:fillRect/>
          </a:stretch>
        </p:blipFill>
        <p:spPr bwMode="auto">
          <a:xfrm>
            <a:off x="9237663" y="3592513"/>
            <a:ext cx="14351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1879600" y="2295525"/>
            <a:ext cx="728663" cy="3206750"/>
          </a:xfrm>
          <a:prstGeom prst="downArrow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39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199438" y="2768600"/>
            <a:ext cx="533400" cy="1270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43900" y="4025900"/>
            <a:ext cx="533400" cy="11113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/>
          <p:cNvSpPr txBox="1">
            <a:spLocks noChangeArrowheads="1"/>
          </p:cNvSpPr>
          <p:nvPr/>
        </p:nvSpPr>
        <p:spPr bwMode="auto">
          <a:xfrm>
            <a:off x="2062163" y="87313"/>
            <a:ext cx="7377112" cy="9636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457200">
              <a:spcBef>
                <a:spcPct val="0"/>
              </a:spcBef>
              <a:buNone/>
              <a:defRPr sz="3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Schachner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Ladder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6609057"/>
            <a:ext cx="10118725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Oberlin KE, Nanda S. Atopic dermatitis made easy: The </a:t>
            </a:r>
            <a:r>
              <a:rPr lang="en-US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Schachner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Ladder. </a:t>
            </a:r>
            <a:r>
              <a:rPr lang="en-US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Pediatr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Dermatol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2019;36(6):1017-8.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9D28C9-392B-41B1-9E4C-5B1BB53352C9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3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4214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 For The Treatment Of Moderate To Severe Atopic Dermatitis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7007125"/>
              </p:ext>
            </p:extLst>
          </p:nvPr>
        </p:nvGraphicFramePr>
        <p:xfrm>
          <a:off x="3392898" y="1797114"/>
          <a:ext cx="495458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A49304-67B9-4196-936C-60D0BCBA0B48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76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854618"/>
              </p:ext>
            </p:extLst>
          </p:nvPr>
        </p:nvGraphicFramePr>
        <p:xfrm>
          <a:off x="1772961" y="1636295"/>
          <a:ext cx="8819566" cy="437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B56573-8CC9-4550-9CAC-4BBB9EE7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961" y="141170"/>
            <a:ext cx="874395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Crisaborole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68179"/>
            <a:ext cx="2839453" cy="6463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J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Pharmacol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Exp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Ther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. 2001;299:753-759</a:t>
            </a:r>
          </a:p>
          <a:p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Inflamm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Allergy Drug Targets 2007 Mar;6(1):17-26.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AFBA56-F931-462A-9505-60D548D4B25F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27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40" y="421104"/>
            <a:ext cx="11199284" cy="114300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" panose="02020603050405020304" pitchFamily="18" charset="0"/>
              </a:rPr>
              <a:t>Efficacy and safety of </a:t>
            </a:r>
            <a:r>
              <a:rPr lang="en-US" altLang="en-US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" panose="02020603050405020304" pitchFamily="18" charset="0"/>
              </a:rPr>
              <a:t>crisaborole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" panose="02020603050405020304" pitchFamily="18" charset="0"/>
              </a:rPr>
              <a:t> ointment, a novel, nonsteroidal phosphodiesterase 4 (PDE4) inhibitor for the topical treatment of atopic dermatitis (AD) in children and adults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6" y="2335229"/>
            <a:ext cx="4896613" cy="2718035"/>
          </a:xfrm>
          <a:prstGeom prst="rect">
            <a:avLst/>
          </a:prstGeom>
        </p:spPr>
      </p:pic>
      <p:sp>
        <p:nvSpPr>
          <p:cNvPr id="4" name="Shape 127"/>
          <p:cNvSpPr>
            <a:spLocks noChangeArrowheads="1"/>
          </p:cNvSpPr>
          <p:nvPr/>
        </p:nvSpPr>
        <p:spPr bwMode="auto">
          <a:xfrm>
            <a:off x="86598" y="6624281"/>
            <a:ext cx="7073900" cy="21063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Paller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 et al. J Am </a:t>
            </a: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Acad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 Dermal 2016;75:494-503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71" y="2335229"/>
            <a:ext cx="4941970" cy="27021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B2F69C-3132-4FF4-9433-63E8CA309D1F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5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999769"/>
              </p:ext>
            </p:extLst>
          </p:nvPr>
        </p:nvGraphicFramePr>
        <p:xfrm>
          <a:off x="1772961" y="1068404"/>
          <a:ext cx="8819566" cy="437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B56573-8CC9-4550-9CAC-4BBB9EE7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961" y="141170"/>
            <a:ext cx="874395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58746" y="4561834"/>
            <a:ext cx="2296066" cy="2193361"/>
            <a:chOff x="9685124" y="4032444"/>
            <a:chExt cx="2296066" cy="2193361"/>
          </a:xfrm>
        </p:grpSpPr>
        <p:sp>
          <p:nvSpPr>
            <p:cNvPr id="4" name="10-Point Star 3"/>
            <p:cNvSpPr/>
            <p:nvPr/>
          </p:nvSpPr>
          <p:spPr>
            <a:xfrm>
              <a:off x="9685124" y="4032444"/>
              <a:ext cx="2296066" cy="2193361"/>
            </a:xfrm>
            <a:prstGeom prst="star10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10785" y="4428928"/>
              <a:ext cx="15794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Recently in May 2020, Dupilumab got FDA approval for the treatment of moderate to severe atopic dermatitis in children aged 6 to 11 years (POST 2020 MOPD)</a:t>
              </a: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155030"/>
            <a:ext cx="3384407" cy="12003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Clark et al. Cutis.</a:t>
            </a:r>
            <a:r>
              <a:rPr lang="is-I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2018 Sep;102(3):201-204.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Deleuran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M, et al. J Am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Dermatol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 2020 Feb;82(2):377-88.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Igelman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S, et al. J Am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Dermatol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 2020 Feb;82(2):407-11.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C7DEB4-8F48-46FB-AC3F-FF403CE2F0C5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2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6" y="2302392"/>
            <a:ext cx="5648325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281"/>
          <a:stretch/>
        </p:blipFill>
        <p:spPr>
          <a:xfrm>
            <a:off x="6174104" y="2302392"/>
            <a:ext cx="5695950" cy="264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65557"/>
            <a:ext cx="7924800" cy="5770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Igelman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S, Kurta AO, Sheikh U, McWilliams A,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Armbrecht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E, Jackson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Cullison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SR, et al. Off-label use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dupilumab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for pediatric patients with atopic dermatitis: A multicenter retrospective review. J Am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Dermatol. 2020;82(2):407-11.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 noChangeArrowheads="1"/>
          </p:cNvSpPr>
          <p:nvPr>
            <p:ph type="title"/>
          </p:nvPr>
        </p:nvSpPr>
        <p:spPr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Dupilumab: Safety and Efficacy Studies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42E5B5-B846-4E18-9B0B-EE2C9CA7E406}"/>
              </a:ext>
            </a:extLst>
          </p:cNvPr>
          <p:cNvSpPr/>
          <p:nvPr/>
        </p:nvSpPr>
        <p:spPr>
          <a:xfrm>
            <a:off x="10494099" y="6586025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Lawrence Schachner M.D.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6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844045"/>
              </p:ext>
            </p:extLst>
          </p:nvPr>
        </p:nvGraphicFramePr>
        <p:xfrm>
          <a:off x="1325461" y="1031846"/>
          <a:ext cx="9638950" cy="530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43001" y="79346"/>
            <a:ext cx="9905998" cy="190500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Hannifin Criteria: Major criteria (need 3 or more) are as follows: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46" y="6627168"/>
            <a:ext cx="9860792" cy="2308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Dermatol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. 2016 Apr;43(4):376-84.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: 10.1111/1346-8138.13264.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0FF70D-7B95-4E29-9D65-84026E824DB9}"/>
              </a:ext>
            </a:extLst>
          </p:cNvPr>
          <p:cNvSpPr txBox="1"/>
          <p:nvPr/>
        </p:nvSpPr>
        <p:spPr>
          <a:xfrm>
            <a:off x="10466369" y="6519616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David E. Cohen, M.D.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798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487460"/>
              </p:ext>
            </p:extLst>
          </p:nvPr>
        </p:nvGraphicFramePr>
        <p:xfrm>
          <a:off x="1325461" y="1031846"/>
          <a:ext cx="9638950" cy="530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Hannifin Criteria: Minor criteria (need 3 or more) are as follows: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27168"/>
            <a:ext cx="10188093" cy="2308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Dermatol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. 2016 Apr;43(4):376-84.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: 10.1111/1346-8138.13264.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45BB3C-AF9C-42A5-99FE-4690AA82AF57}"/>
              </a:ext>
            </a:extLst>
          </p:cNvPr>
          <p:cNvSpPr txBox="1"/>
          <p:nvPr/>
        </p:nvSpPr>
        <p:spPr>
          <a:xfrm>
            <a:off x="10466369" y="6519616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David E. Cohen, M.D.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44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79570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for the management of atopic dermatitis – Diagnosis and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14" y="1493747"/>
            <a:ext cx="6297518" cy="4876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80" b="9950"/>
          <a:stretch/>
        </p:blipFill>
        <p:spPr>
          <a:xfrm>
            <a:off x="7186155" y="2592180"/>
            <a:ext cx="4554996" cy="2269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27168"/>
            <a:ext cx="5650235" cy="2308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Dermatol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. 2014 </a:t>
            </a:r>
            <a:r>
              <a:rPr lang="it-IT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Feb</a:t>
            </a:r>
            <a:r>
              <a:rPr lang="it-IT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; 70(2): 338–351.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F8F4BD-285E-44F6-A085-DA5391A76C9F}"/>
              </a:ext>
            </a:extLst>
          </p:cNvPr>
          <p:cNvSpPr txBox="1"/>
          <p:nvPr/>
        </p:nvSpPr>
        <p:spPr>
          <a:xfrm>
            <a:off x="10466369" y="6519616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David E. Cohen,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1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-64178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Atopic Dermatitis </a:t>
            </a:r>
            <a:r>
              <a:rPr lang="mr-IN" alt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–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co-factors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289291"/>
              </p:ext>
            </p:extLst>
          </p:nvPr>
        </p:nvGraphicFramePr>
        <p:xfrm>
          <a:off x="1276525" y="976821"/>
          <a:ext cx="9638950" cy="553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92C90FC5-D703-7B41-8C04-F0DBC2959349}"/>
              </a:ext>
            </a:extLst>
          </p:cNvPr>
          <p:cNvGrpSpPr>
            <a:grpSpLocks/>
          </p:cNvGrpSpPr>
          <p:nvPr/>
        </p:nvGrpSpPr>
        <p:grpSpPr bwMode="auto">
          <a:xfrm>
            <a:off x="7317188" y="4332478"/>
            <a:ext cx="2671233" cy="2127249"/>
            <a:chOff x="8894233" y="3962401"/>
            <a:chExt cx="3297767" cy="266537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F3D4417-154D-8848-BB1D-1B529D4872AC}"/>
                </a:ext>
              </a:extLst>
            </p:cNvPr>
            <p:cNvSpPr/>
            <p:nvPr/>
          </p:nvSpPr>
          <p:spPr>
            <a:xfrm>
              <a:off x="8894233" y="3962401"/>
              <a:ext cx="2132312" cy="163104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5E69E22-54AB-254F-906D-F0CDF84BE474}"/>
                </a:ext>
              </a:extLst>
            </p:cNvPr>
            <p:cNvSpPr/>
            <p:nvPr/>
          </p:nvSpPr>
          <p:spPr>
            <a:xfrm>
              <a:off x="9471735" y="4996725"/>
              <a:ext cx="2134924" cy="1631049"/>
            </a:xfrm>
            <a:prstGeom prst="ellipse">
              <a:avLst/>
            </a:prstGeom>
            <a:solidFill>
              <a:srgbClr val="0070C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49907A0-5E87-4F49-A9F4-9BF51D8FCFC9}"/>
                </a:ext>
              </a:extLst>
            </p:cNvPr>
            <p:cNvSpPr/>
            <p:nvPr/>
          </p:nvSpPr>
          <p:spPr>
            <a:xfrm>
              <a:off x="10059688" y="3962401"/>
              <a:ext cx="2132312" cy="163104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xmlns="" id="{F8F3B8A9-5ED1-BD48-A2AD-F0DD2369D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6146" y="4479562"/>
              <a:ext cx="1405863" cy="424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Asthma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xmlns="" id="{04C5BB6A-F637-0542-961B-3883A88D5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6285" y="4479562"/>
              <a:ext cx="1392796" cy="424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Eczema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xmlns="" id="{8F43DD57-8714-2748-9D4B-505576705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3017" y="5619751"/>
              <a:ext cx="1308099" cy="46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Arial" charset="0"/>
                </a:rPr>
                <a:t>AR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07EAA3CE-94FB-684C-B4EF-95A3FCFC8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9737" y="4252307"/>
              <a:ext cx="1005697" cy="48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charset="0"/>
                </a:rPr>
                <a:t>~33%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C73A7430-215A-4B4D-A49D-6A29A4B7E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9697" y="6137217"/>
              <a:ext cx="1005697" cy="48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charset="0"/>
                </a:rPr>
                <a:t>~33%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92420D2A-17AD-384A-80CC-7FC883B06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6213" y="5199802"/>
              <a:ext cx="1005697" cy="48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charset="0"/>
                </a:rPr>
                <a:t>~38% </a:t>
              </a:r>
            </a:p>
          </p:txBody>
        </p:sp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EC31727C-17A0-0E49-96AF-F79B12736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0878"/>
            <a:ext cx="9018020" cy="261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Expert Rev </a:t>
            </a: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Immunol. 2016 Jul 28:1-12. [</a:t>
            </a: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ahead of print]</a:t>
            </a: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Med Res </a:t>
            </a: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Opin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. 2016 Jun 21:1-7. [</a:t>
            </a:r>
            <a:r>
              <a:rPr lang="en-US" altLang="en-US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alt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ahead of print]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C3E662-C2CD-4DEA-8527-335CEF98EA87}"/>
              </a:ext>
            </a:extLst>
          </p:cNvPr>
          <p:cNvSpPr txBox="1"/>
          <p:nvPr/>
        </p:nvSpPr>
        <p:spPr>
          <a:xfrm>
            <a:off x="10456792" y="6518208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David E. Cohen,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6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BE7C32C-A94E-034B-AD6B-DAA7B0A1EF81}"/>
              </a:ext>
            </a:extLst>
          </p:cNvPr>
          <p:cNvSpPr txBox="1">
            <a:spLocks/>
          </p:cNvSpPr>
          <p:nvPr/>
        </p:nvSpPr>
        <p:spPr bwMode="auto">
          <a:xfrm>
            <a:off x="138820" y="81481"/>
            <a:ext cx="1191436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8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Major Hypotheses on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of Inflammation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C005D55-52B2-FA49-AABC-188CE4725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897564"/>
              </p:ext>
            </p:extLst>
          </p:nvPr>
        </p:nvGraphicFramePr>
        <p:xfrm>
          <a:off x="672773" y="678965"/>
          <a:ext cx="10972800" cy="553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6312D2D0-40F0-6A4F-A913-0D967393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583" y="1684387"/>
            <a:ext cx="3797300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Outside-Inside View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54C3BA0-8B6D-6049-9AC7-5C4162278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403384"/>
              </p:ext>
            </p:extLst>
          </p:nvPr>
        </p:nvGraphicFramePr>
        <p:xfrm>
          <a:off x="6300635" y="2261057"/>
          <a:ext cx="8873714" cy="459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41A5ABFF-D329-514E-9CBE-C791097E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136" y="1660519"/>
            <a:ext cx="3795184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Inside-Outside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587B0F-F14A-40D1-A540-B381462BFE3E}"/>
              </a:ext>
            </a:extLst>
          </p:cNvPr>
          <p:cNvSpPr txBox="1"/>
          <p:nvPr/>
        </p:nvSpPr>
        <p:spPr>
          <a:xfrm>
            <a:off x="10466369" y="6519616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David E. Cohen,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4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35290" y="150324"/>
            <a:ext cx="7521419" cy="5232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 barrier – more than just “mortar and brick”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A0E89B-D57F-45D0-B86D-4ADC461F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35" y="1748893"/>
            <a:ext cx="3504285" cy="344989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1BFF612-7255-4618-932F-2D1D9B7A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487909"/>
              </p:ext>
            </p:extLst>
          </p:nvPr>
        </p:nvGraphicFramePr>
        <p:xfrm>
          <a:off x="-604372" y="832763"/>
          <a:ext cx="10111593" cy="561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A6F287-2930-4194-8032-ECB27F1EB591}"/>
              </a:ext>
            </a:extLst>
          </p:cNvPr>
          <p:cNvSpPr txBox="1"/>
          <p:nvPr/>
        </p:nvSpPr>
        <p:spPr>
          <a:xfrm>
            <a:off x="10466369" y="6519616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Fernanda Schmidt,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5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340093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and functional differences</a:t>
            </a:r>
            <a:b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between infant and adult skin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331" b="1450"/>
          <a:stretch>
            <a:fillRect/>
          </a:stretch>
        </p:blipFill>
        <p:spPr bwMode="auto">
          <a:xfrm>
            <a:off x="3739089" y="1618807"/>
            <a:ext cx="4962054" cy="47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33" y="6536210"/>
            <a:ext cx="1802096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 sz="900" kern="0"/>
            </a:lvl1pPr>
          </a:lstStyle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Oranges T, Dini V,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Romanelli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C22676-FFEB-459C-A60E-7086068F203C}"/>
              </a:ext>
            </a:extLst>
          </p:cNvPr>
          <p:cNvSpPr txBox="1"/>
          <p:nvPr/>
        </p:nvSpPr>
        <p:spPr>
          <a:xfrm>
            <a:off x="10466369" y="6519616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Fernanda Schmidt, M.D.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9982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IDE 16:9 template">
  <a:themeElements>
    <a:clrScheme name="Custom 72">
      <a:dk1>
        <a:srgbClr val="000000"/>
      </a:dk1>
      <a:lt1>
        <a:srgbClr val="FFFFFF"/>
      </a:lt1>
      <a:dk2>
        <a:srgbClr val="005AB4"/>
      </a:dk2>
      <a:lt2>
        <a:srgbClr val="B5B5B5"/>
      </a:lt2>
      <a:accent1>
        <a:srgbClr val="7F7F7F"/>
      </a:accent1>
      <a:accent2>
        <a:srgbClr val="005AB4"/>
      </a:accent2>
      <a:accent3>
        <a:srgbClr val="460046"/>
      </a:accent3>
      <a:accent4>
        <a:srgbClr val="000000"/>
      </a:accent4>
      <a:accent5>
        <a:srgbClr val="820082"/>
      </a:accent5>
      <a:accent6>
        <a:srgbClr val="3F9FFF"/>
      </a:accent6>
      <a:hlink>
        <a:srgbClr val="000000"/>
      </a:hlink>
      <a:folHlink>
        <a:srgbClr val="005A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60B4DA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56A3C5"/>
        </a:accent6>
        <a:hlink>
          <a:srgbClr val="ABD7EB"/>
        </a:hlink>
        <a:folHlink>
          <a:srgbClr val="2A8D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840281"/>
        </a:accent1>
        <a:accent2>
          <a:srgbClr val="B878B2"/>
        </a:accent2>
        <a:accent3>
          <a:srgbClr val="FFFFFF"/>
        </a:accent3>
        <a:accent4>
          <a:srgbClr val="000000"/>
        </a:accent4>
        <a:accent5>
          <a:srgbClr val="C2AAC1"/>
        </a:accent5>
        <a:accent6>
          <a:srgbClr val="A66CA1"/>
        </a:accent6>
        <a:hlink>
          <a:srgbClr val="D9B7D6"/>
        </a:hlink>
        <a:folHlink>
          <a:srgbClr val="8402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549117"/>
        </a:accent1>
        <a:accent2>
          <a:srgbClr val="52BE08"/>
        </a:accent2>
        <a:accent3>
          <a:srgbClr val="FFFFFF"/>
        </a:accent3>
        <a:accent4>
          <a:srgbClr val="000000"/>
        </a:accent4>
        <a:accent5>
          <a:srgbClr val="B3C7AB"/>
        </a:accent5>
        <a:accent6>
          <a:srgbClr val="49AC06"/>
        </a:accent6>
        <a:hlink>
          <a:srgbClr val="7FDC22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O Pharma">
  <a:themeElements>
    <a:clrScheme name="LEO">
      <a:dk1>
        <a:srgbClr val="000000"/>
      </a:dk1>
      <a:lt1>
        <a:srgbClr val="FFFFFF"/>
      </a:lt1>
      <a:dk2>
        <a:srgbClr val="CFCFCF"/>
      </a:dk2>
      <a:lt2>
        <a:srgbClr val="F0DED6"/>
      </a:lt2>
      <a:accent1>
        <a:srgbClr val="D6B099"/>
      </a:accent1>
      <a:accent2>
        <a:srgbClr val="3C5F5F"/>
      </a:accent2>
      <a:accent3>
        <a:srgbClr val="96D7D2"/>
      </a:accent3>
      <a:accent4>
        <a:srgbClr val="323C57"/>
      </a:accent4>
      <a:accent5>
        <a:srgbClr val="E97D00"/>
      </a:accent5>
      <a:accent6>
        <a:srgbClr val="B20056"/>
      </a:accent6>
      <a:hlink>
        <a:srgbClr val="323C57"/>
      </a:hlink>
      <a:folHlink>
        <a:srgbClr val="3C5F5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 kern="0" dirty="0" err="1">
            <a:solidFill>
              <a:schemeClr val="tx2">
                <a:lumMod val="10000"/>
              </a:schemeClr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1400" dirty="0" err="1" smtClean="0">
            <a:latin typeface="+mn-lt"/>
          </a:defRPr>
        </a:defPPr>
      </a:lstStyle>
    </a:txDef>
  </a:objectDefaults>
  <a:extraClrSchemeLst/>
  <a:custClrLst>
    <a:custClr name="LEO Black">
      <a:srgbClr val="000000"/>
    </a:custClr>
    <a:custClr name="LEO White">
      <a:srgbClr val="FFFFFF"/>
    </a:custClr>
    <a:custClr name="LEO Colour">
      <a:srgbClr val="D6B099"/>
    </a:custClr>
    <a:custClr name="LEO Grey">
      <a:srgbClr val="646469"/>
    </a:custClr>
    <a:custClr name="LEO Dark Blue">
      <a:srgbClr val="323C57"/>
    </a:custClr>
    <a:custClr name="LEO Dark Green">
      <a:srgbClr val="3C5F5F"/>
    </a:custClr>
    <a:custClr name="LEO Light Green">
      <a:srgbClr val="96D2D2"/>
    </a:custClr>
    <a:custClr name="LEO Light Blue">
      <a:srgbClr val="C8E6F5"/>
    </a:custClr>
    <a:custClr name="BLANK">
      <a:srgbClr val="FFFFFF"/>
    </a:custClr>
    <a:custClr name="BLANK">
      <a:srgbClr val="FFFFFF"/>
    </a:custClr>
    <a:custClr name="LEO Teal ">
      <a:srgbClr val="008A8B"/>
    </a:custClr>
    <a:custClr name="LEO Navy Blue ">
      <a:srgbClr val="29297E"/>
    </a:custClr>
    <a:custClr name="LEO Sky Blue">
      <a:srgbClr val="0488D1"/>
    </a:custClr>
    <a:custClr name="LEO Pink">
      <a:srgbClr val="B20056"/>
    </a:custClr>
    <a:custClr name="LEO Orange">
      <a:srgbClr val="E97D00"/>
    </a:custClr>
    <a:custClr name="LEO Dark Turquoise">
      <a:srgbClr val="0E2D36"/>
    </a:custClr>
  </a:custClrLst>
  <a:extLst>
    <a:ext uri="{05A4C25C-085E-4340-85A3-A5531E510DB2}">
      <thm15:themeFamily xmlns:thm15="http://schemas.microsoft.com/office/thememl/2012/main" name="LEO Pharma PowerPoint 16_9.potx" id="{B664782D-56D4-4E4E-A4E5-E4A59FC3897E}" vid="{9E7D43CF-B3D4-4564-AE2C-57C14F7DE141}"/>
    </a:ext>
  </a:extLst>
</a:theme>
</file>

<file path=ppt/theme/theme3.xml><?xml version="1.0" encoding="utf-8"?>
<a:theme xmlns:a="http://schemas.openxmlformats.org/drawingml/2006/main" name="1_FIDE 16:9 template">
  <a:themeElements>
    <a:clrScheme name="Custom 72">
      <a:dk1>
        <a:srgbClr val="000000"/>
      </a:dk1>
      <a:lt1>
        <a:srgbClr val="FFFFFF"/>
      </a:lt1>
      <a:dk2>
        <a:srgbClr val="005AB4"/>
      </a:dk2>
      <a:lt2>
        <a:srgbClr val="B5B5B5"/>
      </a:lt2>
      <a:accent1>
        <a:srgbClr val="7F7F7F"/>
      </a:accent1>
      <a:accent2>
        <a:srgbClr val="005AB4"/>
      </a:accent2>
      <a:accent3>
        <a:srgbClr val="460046"/>
      </a:accent3>
      <a:accent4>
        <a:srgbClr val="000000"/>
      </a:accent4>
      <a:accent5>
        <a:srgbClr val="820082"/>
      </a:accent5>
      <a:accent6>
        <a:srgbClr val="3F9FFF"/>
      </a:accent6>
      <a:hlink>
        <a:srgbClr val="000000"/>
      </a:hlink>
      <a:folHlink>
        <a:srgbClr val="005A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60B4DA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56A3C5"/>
        </a:accent6>
        <a:hlink>
          <a:srgbClr val="ABD7EB"/>
        </a:hlink>
        <a:folHlink>
          <a:srgbClr val="2A8D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840281"/>
        </a:accent1>
        <a:accent2>
          <a:srgbClr val="B878B2"/>
        </a:accent2>
        <a:accent3>
          <a:srgbClr val="FFFFFF"/>
        </a:accent3>
        <a:accent4>
          <a:srgbClr val="000000"/>
        </a:accent4>
        <a:accent5>
          <a:srgbClr val="C2AAC1"/>
        </a:accent5>
        <a:accent6>
          <a:srgbClr val="A66CA1"/>
        </a:accent6>
        <a:hlink>
          <a:srgbClr val="D9B7D6"/>
        </a:hlink>
        <a:folHlink>
          <a:srgbClr val="8402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549117"/>
        </a:accent1>
        <a:accent2>
          <a:srgbClr val="52BE08"/>
        </a:accent2>
        <a:accent3>
          <a:srgbClr val="FFFFFF"/>
        </a:accent3>
        <a:accent4>
          <a:srgbClr val="000000"/>
        </a:accent4>
        <a:accent5>
          <a:srgbClr val="B3C7AB"/>
        </a:accent5>
        <a:accent6>
          <a:srgbClr val="49AC06"/>
        </a:accent6>
        <a:hlink>
          <a:srgbClr val="7FDC22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M Templat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2129</Words>
  <Application>Microsoft Office PowerPoint</Application>
  <PresentationFormat>Widescreen</PresentationFormat>
  <Paragraphs>369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ＭＳ Ｐゴシック</vt:lpstr>
      <vt:lpstr>Arial</vt:lpstr>
      <vt:lpstr>Arial</vt:lpstr>
      <vt:lpstr>Arial Black</vt:lpstr>
      <vt:lpstr>Calibri</vt:lpstr>
      <vt:lpstr>Calisto MT</vt:lpstr>
      <vt:lpstr>Cambria</vt:lpstr>
      <vt:lpstr>Helvetica</vt:lpstr>
      <vt:lpstr>Times</vt:lpstr>
      <vt:lpstr>Times New Roman</vt:lpstr>
      <vt:lpstr>Trebuchet MS</vt:lpstr>
      <vt:lpstr>Verdana</vt:lpstr>
      <vt:lpstr>Wingdings</vt:lpstr>
      <vt:lpstr>Wingdings 2</vt:lpstr>
      <vt:lpstr>FIDE 16:9 template</vt:lpstr>
      <vt:lpstr>1_LEO Pharma</vt:lpstr>
      <vt:lpstr>1_FIDE 16:9 template</vt:lpstr>
      <vt:lpstr>UM Template 3</vt:lpstr>
      <vt:lpstr>Slate</vt:lpstr>
      <vt:lpstr>Atopic Dermatitis Peer-to-Peer Educational Toolkit</vt:lpstr>
      <vt:lpstr>A global epidemiology survey of the prevalence and severity of AD: All patients</vt:lpstr>
      <vt:lpstr>Hannifin Criteria: Major criteria (need 3 or more) are as follows:</vt:lpstr>
      <vt:lpstr>Hannifin Criteria: Minor criteria (need 3 or more) are as follows:</vt:lpstr>
      <vt:lpstr>Guidelines for the management of atopic dermatitis – Diagnosis and Assessment</vt:lpstr>
      <vt:lpstr>Atopic Dermatitis – co-factors</vt:lpstr>
      <vt:lpstr>PowerPoint Presentation</vt:lpstr>
      <vt:lpstr>Skin barrier – more than just “mortar and brick”</vt:lpstr>
      <vt:lpstr>Structural and functional differences  between infant and adult skin</vt:lpstr>
      <vt:lpstr>Immune pathways associated with AD</vt:lpstr>
      <vt:lpstr>PowerPoint Presentation</vt:lpstr>
      <vt:lpstr>Overall Summary of AD</vt:lpstr>
      <vt:lpstr>Dupilumab – Caution Required</vt:lpstr>
      <vt:lpstr>Tralokinumab</vt:lpstr>
      <vt:lpstr>Tralokinumab</vt:lpstr>
      <vt:lpstr>Lebrikizumab</vt:lpstr>
      <vt:lpstr>JAK/STAT Signaling Pathways</vt:lpstr>
      <vt:lpstr>JAK/STAT Signaling Pathways</vt:lpstr>
      <vt:lpstr>A Greater Proportion of Patients Achieved a Response at  Week 12 With the 100-mg and 200-mg Doses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 For The Treatment Of Moderate To Severe Atopic Dermatitis</vt:lpstr>
      <vt:lpstr>PowerPoint Presentation</vt:lpstr>
      <vt:lpstr>Efficacy and safety of crisaborole ointment, a novel, nonsteroidal phosphodiesterase 4 (PDE4) inhibitor for the topical treatment of atopic dermatitis (AD) in children and adults</vt:lpstr>
      <vt:lpstr>PowerPoint Presentation</vt:lpstr>
      <vt:lpstr>Dupilumab: Safety and Efficacy Studies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Pathogenesis of Atopic Dermatitis and Treatment Targets</dc:title>
  <dc:creator>Neha Agarwal</dc:creator>
  <cp:lastModifiedBy>Neha Agarwal</cp:lastModifiedBy>
  <cp:revision>78</cp:revision>
  <dcterms:created xsi:type="dcterms:W3CDTF">2020-06-24T20:33:56Z</dcterms:created>
  <dcterms:modified xsi:type="dcterms:W3CDTF">2020-06-29T18:34:09Z</dcterms:modified>
</cp:coreProperties>
</file>